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1" r:id="rId4"/>
    <p:sldId id="262" r:id="rId5"/>
    <p:sldId id="263" r:id="rId6"/>
    <p:sldId id="258" r:id="rId7"/>
    <p:sldId id="259" r:id="rId8"/>
    <p:sldId id="260" r:id="rId9"/>
    <p:sldId id="265" r:id="rId10"/>
    <p:sldId id="264" r:id="rId11"/>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ie Mills" initials="EM" lastIdx="2" clrIdx="0">
    <p:extLst>
      <p:ext uri="{19B8F6BF-5375-455C-9EA6-DF929625EA0E}">
        <p15:presenceInfo xmlns:p15="http://schemas.microsoft.com/office/powerpoint/2012/main" userId="034b94f8d539b4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7" autoAdjust="0"/>
    <p:restoredTop sz="61808" autoAdjust="0"/>
  </p:normalViewPr>
  <p:slideViewPr>
    <p:cSldViewPr snapToGrid="0">
      <p:cViewPr varScale="1">
        <p:scale>
          <a:sx n="41" d="100"/>
          <a:sy n="41" d="100"/>
        </p:scale>
        <p:origin x="106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C4276A76-B58B-4623-9DA1-CBF3FA374CD2}" type="datetimeFigureOut">
              <a:rPr lang="en-GB" smtClean="0"/>
              <a:t>14/07/2021</a:t>
            </a:fld>
            <a:endParaRPr lang="en-GB" dirty="0"/>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3E777514-81EE-4489-9A6D-9A856975619C}" type="slidenum">
              <a:rPr lang="en-GB" smtClean="0"/>
              <a:t>‹#›</a:t>
            </a:fld>
            <a:endParaRPr lang="en-GB" dirty="0"/>
          </a:p>
        </p:txBody>
      </p:sp>
    </p:spTree>
    <p:extLst>
      <p:ext uri="{BB962C8B-B14F-4D97-AF65-F5344CB8AC3E}">
        <p14:creationId xmlns:p14="http://schemas.microsoft.com/office/powerpoint/2010/main" val="2366684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777514-81EE-4489-9A6D-9A856975619C}" type="slidenum">
              <a:rPr lang="en-GB" smtClean="0"/>
              <a:t>1</a:t>
            </a:fld>
            <a:endParaRPr lang="en-GB" dirty="0"/>
          </a:p>
        </p:txBody>
      </p:sp>
    </p:spTree>
    <p:extLst>
      <p:ext uri="{BB962C8B-B14F-4D97-AF65-F5344CB8AC3E}">
        <p14:creationId xmlns:p14="http://schemas.microsoft.com/office/powerpoint/2010/main" val="2272974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EB: so what does this mean for us? Here are some thoughts you might be having. </a:t>
            </a:r>
          </a:p>
          <a:p>
            <a:r>
              <a:rPr lang="en-GB" dirty="0"/>
              <a:t>You’ll have chance to discuss these in groups in  a few moments. </a:t>
            </a:r>
          </a:p>
        </p:txBody>
      </p:sp>
      <p:sp>
        <p:nvSpPr>
          <p:cNvPr id="4" name="Slide Number Placeholder 3"/>
          <p:cNvSpPr>
            <a:spLocks noGrp="1"/>
          </p:cNvSpPr>
          <p:nvPr>
            <p:ph type="sldNum" sz="quarter" idx="5"/>
          </p:nvPr>
        </p:nvSpPr>
        <p:spPr/>
        <p:txBody>
          <a:bodyPr/>
          <a:lstStyle/>
          <a:p>
            <a:fld id="{3E777514-81EE-4489-9A6D-9A856975619C}" type="slidenum">
              <a:rPr lang="en-GB" smtClean="0"/>
              <a:t>10</a:t>
            </a:fld>
            <a:endParaRPr lang="en-GB" dirty="0"/>
          </a:p>
        </p:txBody>
      </p:sp>
    </p:spTree>
    <p:extLst>
      <p:ext uri="{BB962C8B-B14F-4D97-AF65-F5344CB8AC3E}">
        <p14:creationId xmlns:p14="http://schemas.microsoft.com/office/powerpoint/2010/main" val="4211171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EB -  </a:t>
            </a:r>
            <a:r>
              <a:rPr lang="en-GB" dirty="0"/>
              <a:t>To evaluate the communication established with the audience. That’s the goal, to establish great communication. </a:t>
            </a:r>
          </a:p>
          <a:p>
            <a:pPr marL="342900" lvl="0" indent="-342900">
              <a:buSzPts val="1000"/>
              <a:buFont typeface="Symbol" panose="05050102010706020507" pitchFamily="18" charset="2"/>
              <a:buChar char=""/>
              <a:tabLst>
                <a:tab pos="457200" algn="l"/>
              </a:tabLst>
            </a:pPr>
            <a:r>
              <a:rPr lang="en-GB" sz="1200" dirty="0">
                <a:solidFill>
                  <a:srgbClr val="403F42"/>
                </a:solidFill>
                <a:effectLst/>
                <a:latin typeface="Arial" panose="020B0604020202020204" pitchFamily="34" charset="0"/>
                <a:ea typeface="Times New Roman" panose="02020603050405020304" pitchFamily="18" charset="0"/>
              </a:rPr>
              <a:t>The change in name to Visual Communication was felt to be a clearer indication to the world that what judges are concerned with is how the music is communicated to the audience through visual means.</a:t>
            </a:r>
            <a:endParaRPr lang="en-GB" sz="1200" dirty="0">
              <a:effectLst/>
              <a:latin typeface="Calibri" panose="020F050202020403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200" dirty="0">
                <a:solidFill>
                  <a:srgbClr val="403F42"/>
                </a:solidFill>
                <a:effectLst/>
                <a:latin typeface="Arial" panose="020B0604020202020204" pitchFamily="34" charset="0"/>
                <a:ea typeface="Times New Roman" panose="02020603050405020304" pitchFamily="18" charset="0"/>
              </a:rPr>
              <a:t>For some, the word “showmanship” connotes “flash” and insincere performance. The goal is for an authentic, genuine performance that impacts an audience. In the judging book it said ‘salesmanship’ this implies enforced rather than communicated and offered. </a:t>
            </a:r>
            <a:endParaRPr lang="en-GB" sz="1200" dirty="0">
              <a:effectLst/>
              <a:latin typeface="Calibri" panose="020F0502020204030204" pitchFamily="34" charset="0"/>
              <a:ea typeface="Times New Roman" panose="02020603050405020304" pitchFamily="18" charset="0"/>
            </a:endParaRPr>
          </a:p>
          <a:p>
            <a:endParaRPr lang="en-GB" dirty="0"/>
          </a:p>
          <a:p>
            <a:r>
              <a:rPr lang="en-GB" dirty="0"/>
              <a:t>It came about after a project that looked at what the misunderstandings are within the category, how have things evolved from the performer and audience perspective. </a:t>
            </a:r>
          </a:p>
        </p:txBody>
      </p:sp>
      <p:sp>
        <p:nvSpPr>
          <p:cNvPr id="4" name="Slide Number Placeholder 3"/>
          <p:cNvSpPr>
            <a:spLocks noGrp="1"/>
          </p:cNvSpPr>
          <p:nvPr>
            <p:ph type="sldNum" sz="quarter" idx="5"/>
          </p:nvPr>
        </p:nvSpPr>
        <p:spPr/>
        <p:txBody>
          <a:bodyPr/>
          <a:lstStyle/>
          <a:p>
            <a:fld id="{3E777514-81EE-4489-9A6D-9A856975619C}" type="slidenum">
              <a:rPr lang="en-GB" smtClean="0"/>
              <a:t>2</a:t>
            </a:fld>
            <a:endParaRPr lang="en-GB" dirty="0"/>
          </a:p>
        </p:txBody>
      </p:sp>
    </p:spTree>
    <p:extLst>
      <p:ext uri="{BB962C8B-B14F-4D97-AF65-F5344CB8AC3E}">
        <p14:creationId xmlns:p14="http://schemas.microsoft.com/office/powerpoint/2010/main" val="920922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HA</a:t>
            </a:r>
            <a:r>
              <a:rPr lang="en-GB" dirty="0"/>
              <a:t>  This is the introduction from the judging description for VC.  Paragraph 1. Not the words communication and artistry</a:t>
            </a:r>
          </a:p>
        </p:txBody>
      </p:sp>
      <p:sp>
        <p:nvSpPr>
          <p:cNvPr id="4" name="Slide Number Placeholder 3"/>
          <p:cNvSpPr>
            <a:spLocks noGrp="1"/>
          </p:cNvSpPr>
          <p:nvPr>
            <p:ph type="sldNum" sz="quarter" idx="5"/>
          </p:nvPr>
        </p:nvSpPr>
        <p:spPr/>
        <p:txBody>
          <a:bodyPr/>
          <a:lstStyle/>
          <a:p>
            <a:fld id="{3E777514-81EE-4489-9A6D-9A856975619C}" type="slidenum">
              <a:rPr lang="en-GB" smtClean="0"/>
              <a:t>3</a:t>
            </a:fld>
            <a:endParaRPr lang="en-GB" dirty="0"/>
          </a:p>
        </p:txBody>
      </p:sp>
    </p:spTree>
    <p:extLst>
      <p:ext uri="{BB962C8B-B14F-4D97-AF65-F5344CB8AC3E}">
        <p14:creationId xmlns:p14="http://schemas.microsoft.com/office/powerpoint/2010/main" val="3355459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HA </a:t>
            </a:r>
            <a:r>
              <a:rPr lang="en-GB" dirty="0"/>
              <a:t>This is the introduction from the judging description for VC. Paragraph 2. Note the words emotion, connection, story message</a:t>
            </a:r>
          </a:p>
        </p:txBody>
      </p:sp>
      <p:sp>
        <p:nvSpPr>
          <p:cNvPr id="4" name="Slide Number Placeholder 3"/>
          <p:cNvSpPr>
            <a:spLocks noGrp="1"/>
          </p:cNvSpPr>
          <p:nvPr>
            <p:ph type="sldNum" sz="quarter" idx="5"/>
          </p:nvPr>
        </p:nvSpPr>
        <p:spPr/>
        <p:txBody>
          <a:bodyPr/>
          <a:lstStyle/>
          <a:p>
            <a:fld id="{3E777514-81EE-4489-9A6D-9A856975619C}" type="slidenum">
              <a:rPr lang="en-GB" smtClean="0"/>
              <a:t>4</a:t>
            </a:fld>
            <a:endParaRPr lang="en-GB" dirty="0"/>
          </a:p>
        </p:txBody>
      </p:sp>
    </p:spTree>
    <p:extLst>
      <p:ext uri="{BB962C8B-B14F-4D97-AF65-F5344CB8AC3E}">
        <p14:creationId xmlns:p14="http://schemas.microsoft.com/office/powerpoint/2010/main" val="1200444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HA </a:t>
            </a:r>
            <a:r>
              <a:rPr lang="en-GB" dirty="0"/>
              <a:t>This is the introduction from the judging description for VC. Paragraph 3 – note naturally and authentically. </a:t>
            </a:r>
          </a:p>
          <a:p>
            <a:r>
              <a:rPr lang="en-GB" dirty="0"/>
              <a:t>There’s no mention of costumes, make up, being showy, it’s all about a holistic, natural performance.  </a:t>
            </a:r>
          </a:p>
        </p:txBody>
      </p:sp>
      <p:sp>
        <p:nvSpPr>
          <p:cNvPr id="4" name="Slide Number Placeholder 3"/>
          <p:cNvSpPr>
            <a:spLocks noGrp="1"/>
          </p:cNvSpPr>
          <p:nvPr>
            <p:ph type="sldNum" sz="quarter" idx="5"/>
          </p:nvPr>
        </p:nvSpPr>
        <p:spPr/>
        <p:txBody>
          <a:bodyPr/>
          <a:lstStyle/>
          <a:p>
            <a:fld id="{3E777514-81EE-4489-9A6D-9A856975619C}" type="slidenum">
              <a:rPr lang="en-GB" smtClean="0"/>
              <a:t>5</a:t>
            </a:fld>
            <a:endParaRPr lang="en-GB" dirty="0"/>
          </a:p>
        </p:txBody>
      </p:sp>
    </p:spTree>
    <p:extLst>
      <p:ext uri="{BB962C8B-B14F-4D97-AF65-F5344CB8AC3E}">
        <p14:creationId xmlns:p14="http://schemas.microsoft.com/office/powerpoint/2010/main" val="122616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403F42"/>
                </a:solidFill>
                <a:effectLst/>
                <a:latin typeface="Arial" panose="020B0604020202020204" pitchFamily="34" charset="0"/>
                <a:ea typeface="Times New Roman" panose="02020603050405020304" pitchFamily="18" charset="0"/>
              </a:rPr>
              <a:t>EB</a:t>
            </a:r>
            <a:r>
              <a:rPr lang="en-GB" sz="1200" dirty="0">
                <a:solidFill>
                  <a:srgbClr val="403F42"/>
                </a:solidFill>
                <a:effectLst/>
                <a:latin typeface="Arial" panose="020B0604020202020204" pitchFamily="34" charset="0"/>
                <a:ea typeface="Times New Roman" panose="02020603050405020304" pitchFamily="18" charset="0"/>
              </a:rPr>
              <a:t>  Showmanship – 70 – 30 split - based on the scoresheet and the directives in the Showmanship category, the judges are to assess each song with this split weight.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403F42"/>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3F42"/>
                </a:solidFill>
                <a:effectLst/>
                <a:latin typeface="Arial" panose="020B0604020202020204" pitchFamily="34" charset="0"/>
                <a:ea typeface="Times New Roman" panose="02020603050405020304" pitchFamily="18" charset="0"/>
              </a:rPr>
              <a:t>VC – 100% holistic approach - In this way, preparation elements such as costumes and makeup are not perceived to be given greater weight or signiﬁcance over all the elements of the category.</a:t>
            </a:r>
            <a:endParaRPr lang="en-GB" sz="1200" dirty="0">
              <a:effectLst/>
              <a:latin typeface="Calibri" panose="020F050202020403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E777514-81EE-4489-9A6D-9A856975619C}" type="slidenum">
              <a:rPr lang="en-GB" smtClean="0"/>
              <a:t>6</a:t>
            </a:fld>
            <a:endParaRPr lang="en-GB" dirty="0"/>
          </a:p>
        </p:txBody>
      </p:sp>
    </p:spTree>
    <p:extLst>
      <p:ext uri="{BB962C8B-B14F-4D97-AF65-F5344CB8AC3E}">
        <p14:creationId xmlns:p14="http://schemas.microsoft.com/office/powerpoint/2010/main" val="1440581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solidFill>
                  <a:srgbClr val="403F42"/>
                </a:solidFill>
                <a:effectLst/>
                <a:latin typeface="Arial" panose="020B0604020202020204" pitchFamily="34" charset="0"/>
                <a:ea typeface="Times New Roman" panose="02020603050405020304" pitchFamily="18" charset="0"/>
              </a:rPr>
              <a:t>HA</a:t>
            </a:r>
            <a:r>
              <a:rPr lang="en-GB" sz="1800" dirty="0">
                <a:solidFill>
                  <a:srgbClr val="403F42"/>
                </a:solidFill>
                <a:effectLst/>
                <a:latin typeface="Arial" panose="020B0604020202020204" pitchFamily="34" charset="0"/>
                <a:ea typeface="Times New Roman" panose="02020603050405020304" pitchFamily="18" charset="0"/>
              </a:rPr>
              <a:t> </a:t>
            </a:r>
          </a:p>
          <a:p>
            <a:r>
              <a:rPr lang="en-GB" sz="1800" dirty="0">
                <a:solidFill>
                  <a:srgbClr val="403F42"/>
                </a:solidFill>
                <a:effectLst/>
                <a:latin typeface="Arial" panose="020B0604020202020204" pitchFamily="34" charset="0"/>
                <a:ea typeface="Times New Roman" panose="02020603050405020304" pitchFamily="18" charset="0"/>
              </a:rPr>
              <a:t>Some of the elements listed on the Showmanship scoresheet were renamed and re-organized in an eﬀort to better guide our members in understanding what the Visual Communication judges value most in the performances at competitions.</a:t>
            </a:r>
          </a:p>
          <a:p>
            <a:endParaRPr lang="en-GB" sz="1800" dirty="0">
              <a:solidFill>
                <a:srgbClr val="403F42"/>
              </a:solidFill>
              <a:effectLst/>
              <a:latin typeface="Arial" panose="020B0604020202020204" pitchFamily="34" charset="0"/>
              <a:ea typeface="Times New Roman" panose="02020603050405020304" pitchFamily="18" charset="0"/>
            </a:endParaRPr>
          </a:p>
          <a:p>
            <a:r>
              <a:rPr lang="en-GB" sz="1800" dirty="0">
                <a:solidFill>
                  <a:srgbClr val="403F42"/>
                </a:solidFill>
                <a:effectLst/>
                <a:latin typeface="Arial" panose="020B0604020202020204" pitchFamily="34" charset="0"/>
                <a:ea typeface="Times New Roman" panose="02020603050405020304" pitchFamily="18" charset="0"/>
              </a:rPr>
              <a:t>Kept 6 of the elements – these are in bold.   = the </a:t>
            </a:r>
            <a:r>
              <a:rPr lang="en-GB" sz="1800" b="1" dirty="0">
                <a:solidFill>
                  <a:srgbClr val="403F42"/>
                </a:solidFill>
                <a:effectLst/>
                <a:latin typeface="Arial" panose="020B0604020202020204" pitchFamily="34" charset="0"/>
                <a:ea typeface="Times New Roman" panose="02020603050405020304" pitchFamily="18" charset="0"/>
              </a:rPr>
              <a:t>characterisation</a:t>
            </a:r>
            <a:r>
              <a:rPr lang="en-GB" sz="1800" dirty="0">
                <a:solidFill>
                  <a:srgbClr val="403F42"/>
                </a:solidFill>
                <a:effectLst/>
                <a:latin typeface="Arial" panose="020B0604020202020204" pitchFamily="34" charset="0"/>
                <a:ea typeface="Times New Roman" panose="02020603050405020304" pitchFamily="18" charset="0"/>
              </a:rPr>
              <a:t> must bring the song off the page and bring it to life for the audience.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403F42"/>
                </a:solidFill>
                <a:effectLst/>
                <a:latin typeface="Arial" panose="020B0604020202020204" pitchFamily="34" charset="0"/>
                <a:ea typeface="Times New Roman" panose="02020603050405020304" pitchFamily="18" charset="0"/>
              </a:rPr>
              <a:t>Unity</a:t>
            </a:r>
            <a:r>
              <a:rPr lang="en-GB" sz="1800" dirty="0">
                <a:solidFill>
                  <a:srgbClr val="403F42"/>
                </a:solidFill>
                <a:effectLst/>
                <a:latin typeface="Arial" panose="020B0604020202020204" pitchFamily="34" charset="0"/>
                <a:ea typeface="Times New Roman" panose="02020603050405020304" pitchFamily="18" charset="0"/>
              </a:rPr>
              <a:t>  - is the group performing as a single entity.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403F42"/>
                </a:solidFill>
                <a:effectLst/>
                <a:latin typeface="Arial" panose="020B0604020202020204" pitchFamily="34" charset="0"/>
                <a:ea typeface="Times New Roman" panose="02020603050405020304" pitchFamily="18" charset="0"/>
              </a:rPr>
              <a:t>Energy</a:t>
            </a:r>
            <a:r>
              <a:rPr lang="en-GB" sz="1800" dirty="0">
                <a:solidFill>
                  <a:srgbClr val="403F42"/>
                </a:solidFill>
                <a:effectLst/>
                <a:latin typeface="Arial" panose="020B0604020202020204" pitchFamily="34" charset="0"/>
                <a:ea typeface="Times New Roman" panose="02020603050405020304" pitchFamily="18" charset="0"/>
              </a:rPr>
              <a:t> is the life force of a performance. It’s an unseen element that transports the performance from the stage to the audience. </a:t>
            </a:r>
          </a:p>
          <a:p>
            <a:endParaRPr lang="en-GB" sz="1800" dirty="0">
              <a:effectLst/>
              <a:latin typeface="Calibri" panose="020F0502020204030204" pitchFamily="34" charset="0"/>
              <a:ea typeface="Times New Roman" panose="02020603050405020304" pitchFamily="18" charset="0"/>
            </a:endParaRPr>
          </a:p>
          <a:p>
            <a:pPr marL="0" lvl="0" indent="0">
              <a:buSzPts val="1000"/>
              <a:buFont typeface="Symbol" panose="05050102010706020507" pitchFamily="18" charset="2"/>
              <a:buNone/>
              <a:tabLst>
                <a:tab pos="457200" algn="l"/>
              </a:tabLst>
            </a:pPr>
            <a:r>
              <a:rPr lang="en-GB" sz="1800" b="1" dirty="0">
                <a:solidFill>
                  <a:srgbClr val="403F42"/>
                </a:solidFill>
                <a:effectLst/>
                <a:latin typeface="Arial" panose="020B0604020202020204" pitchFamily="34" charset="0"/>
                <a:ea typeface="Times New Roman" panose="02020603050405020304" pitchFamily="18" charset="0"/>
              </a:rPr>
              <a:t>Re-named some elements for greater clarity and speciﬁcity:</a:t>
            </a:r>
            <a:endParaRPr lang="en-GB" sz="1800" dirty="0">
              <a:effectLst/>
              <a:latin typeface="Calibri" panose="020F050202020403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solidFill>
                  <a:srgbClr val="403F42"/>
                </a:solidFill>
                <a:effectLst/>
                <a:latin typeface="Arial" panose="020B0604020202020204" pitchFamily="34" charset="0"/>
                <a:ea typeface="Times New Roman" panose="02020603050405020304" pitchFamily="18" charset="0"/>
              </a:rPr>
              <a:t>Body Alignment (formerly posture) – felt controlled where as alignment is more free and open </a:t>
            </a:r>
            <a:endParaRPr lang="en-GB" sz="1800" dirty="0">
              <a:effectLst/>
              <a:latin typeface="Calibri" panose="020F050202020403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solidFill>
                  <a:srgbClr val="403F42"/>
                </a:solidFill>
                <a:effectLst/>
                <a:latin typeface="Arial" panose="020B0604020202020204" pitchFamily="34" charset="0"/>
                <a:ea typeface="Times New Roman" panose="02020603050405020304" pitchFamily="18" charset="0"/>
              </a:rPr>
              <a:t>Stage Presence (formerly poise and command) – poise and command felt rigid/stiff – military like. We’re now looking for a free and open expression. Not just confidence.</a:t>
            </a:r>
            <a:endParaRPr lang="en-GB" sz="1800" dirty="0">
              <a:effectLst/>
              <a:latin typeface="Calibri" panose="020F050202020403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solidFill>
                  <a:srgbClr val="403F42"/>
                </a:solidFill>
                <a:effectLst/>
                <a:latin typeface="Arial" panose="020B0604020202020204" pitchFamily="34" charset="0"/>
                <a:ea typeface="Times New Roman" panose="02020603050405020304" pitchFamily="18" charset="0"/>
              </a:rPr>
              <a:t>Audience Connection (formerly audience rapport) – similar thing, but changed to be more communicative and open like a 2 way thing. </a:t>
            </a:r>
          </a:p>
          <a:p>
            <a:pPr marL="0" lvl="0" indent="0">
              <a:buSzPts val="1000"/>
              <a:buFont typeface="Symbol" panose="05050102010706020507" pitchFamily="18" charset="2"/>
              <a:buNone/>
              <a:tabLst>
                <a:tab pos="457200" algn="l"/>
              </a:tabLst>
            </a:pPr>
            <a:endParaRPr lang="en-GB" sz="1800" b="1" dirty="0">
              <a:solidFill>
                <a:srgbClr val="403F42"/>
              </a:solidFill>
              <a:effectLst/>
              <a:latin typeface="Arial" panose="020B0604020202020204" pitchFamily="34" charset="0"/>
              <a:ea typeface="Times New Roman" panose="02020603050405020304" pitchFamily="18" charset="0"/>
            </a:endParaRPr>
          </a:p>
          <a:p>
            <a:pPr marL="0" lvl="0" indent="0">
              <a:buSzPts val="1000"/>
              <a:buFont typeface="Symbol" panose="05050102010706020507" pitchFamily="18" charset="2"/>
              <a:buNone/>
              <a:tabLst>
                <a:tab pos="457200" algn="l"/>
              </a:tabLst>
            </a:pPr>
            <a:r>
              <a:rPr lang="en-GB" sz="1800" b="1" dirty="0">
                <a:solidFill>
                  <a:srgbClr val="403F42"/>
                </a:solidFill>
                <a:effectLst/>
                <a:latin typeface="Arial" panose="020B0604020202020204" pitchFamily="34" charset="0"/>
                <a:ea typeface="Times New Roman" panose="02020603050405020304" pitchFamily="18" charset="0"/>
              </a:rPr>
              <a:t>Added new element:</a:t>
            </a:r>
            <a:endParaRPr lang="en-GB" sz="1800" dirty="0">
              <a:effectLst/>
              <a:latin typeface="Calibri" panose="020F050202020403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solidFill>
                  <a:srgbClr val="403F42"/>
                </a:solidFill>
                <a:effectLst/>
                <a:latin typeface="Arial" panose="020B0604020202020204" pitchFamily="34" charset="0"/>
                <a:ea typeface="Times New Roman" panose="02020603050405020304" pitchFamily="18" charset="0"/>
              </a:rPr>
              <a:t>“Musicality” which refers to the artistic, authentic visual expression of a musical performance – make it all come alive. This is the element that most excites the judges. </a:t>
            </a:r>
            <a:endParaRPr lang="en-GB" sz="1800" dirty="0">
              <a:effectLst/>
              <a:latin typeface="Calibri" panose="020F0502020204030204" pitchFamily="34" charset="0"/>
              <a:ea typeface="Times New Roman" panose="02020603050405020304" pitchFamily="18" charset="0"/>
            </a:endParaRPr>
          </a:p>
          <a:p>
            <a:pPr marL="0" lvl="0" indent="0">
              <a:buSzPts val="1000"/>
              <a:buFont typeface="Symbol" panose="05050102010706020507" pitchFamily="18" charset="2"/>
              <a:buNone/>
              <a:tabLst>
                <a:tab pos="457200" algn="l"/>
              </a:tabLst>
            </a:pPr>
            <a:endParaRPr lang="en-GB" sz="1800" dirty="0">
              <a:solidFill>
                <a:srgbClr val="403F42"/>
              </a:solidFill>
              <a:effectLst/>
              <a:latin typeface="Arial" panose="020B0604020202020204" pitchFamily="34" charset="0"/>
              <a:ea typeface="Times New Roman" panose="02020603050405020304" pitchFamily="18" charset="0"/>
            </a:endParaRPr>
          </a:p>
          <a:p>
            <a:pPr marL="0" lvl="0" indent="0">
              <a:buSzPts val="1000"/>
              <a:buFont typeface="Symbol" panose="05050102010706020507" pitchFamily="18" charset="2"/>
              <a:buNone/>
              <a:tabLst>
                <a:tab pos="457200" algn="l"/>
              </a:tabLst>
            </a:pPr>
            <a:r>
              <a:rPr lang="en-GB" sz="1800" b="1" dirty="0">
                <a:solidFill>
                  <a:srgbClr val="403F42"/>
                </a:solidFill>
                <a:effectLst/>
                <a:latin typeface="Arial" panose="020B0604020202020204" pitchFamily="34" charset="0"/>
                <a:ea typeface="Times New Roman" panose="02020603050405020304" pitchFamily="18" charset="0"/>
              </a:rPr>
              <a:t>Created “Stagecraft”:</a:t>
            </a:r>
            <a:endParaRPr lang="en-GB" sz="1800" dirty="0">
              <a:effectLst/>
              <a:latin typeface="Calibri" panose="020F050202020403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solidFill>
                  <a:srgbClr val="403F42"/>
                </a:solidFill>
                <a:effectLst/>
                <a:latin typeface="Arial" panose="020B0604020202020204" pitchFamily="34" charset="0"/>
                <a:ea typeface="Times New Roman" panose="02020603050405020304" pitchFamily="18" charset="0"/>
              </a:rPr>
              <a:t>Stagecraft is the term which will serve as the umbrella for all the TOOLS we use for visual communication.</a:t>
            </a:r>
            <a:endParaRPr lang="en-GB" sz="1800" dirty="0">
              <a:effectLst/>
              <a:latin typeface="Calibri" panose="020F050202020403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solidFill>
                  <a:srgbClr val="403F42"/>
                </a:solidFill>
                <a:effectLst/>
                <a:latin typeface="Arial" panose="020B0604020202020204" pitchFamily="34" charset="0"/>
                <a:ea typeface="Times New Roman" panose="02020603050405020304" pitchFamily="18" charset="0"/>
              </a:rPr>
              <a:t>Under this overarching heading fall choreography, costume, makeup, hairstyles, props, and non-singing moments.</a:t>
            </a:r>
            <a:endParaRPr lang="en-GB" sz="1800" dirty="0">
              <a:effectLst/>
              <a:latin typeface="Calibri" panose="020F050202020403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solidFill>
                  <a:srgbClr val="403F42"/>
                </a:solidFill>
                <a:effectLst/>
                <a:latin typeface="Arial" panose="020B0604020202020204" pitchFamily="34" charset="0"/>
                <a:ea typeface="Times New Roman" panose="02020603050405020304" pitchFamily="18" charset="0"/>
              </a:rPr>
              <a:t>In addition, entrance/break/exit and pitch pipe technique are now a subset of “non-singing moments.”</a:t>
            </a:r>
            <a:endParaRPr lang="en-GB" sz="1800" dirty="0">
              <a:effectLst/>
              <a:latin typeface="Calibri" panose="020F050202020403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solidFill>
                  <a:srgbClr val="403F42"/>
                </a:solidFill>
                <a:effectLst/>
                <a:latin typeface="Arial" panose="020B0604020202020204" pitchFamily="34" charset="0"/>
                <a:ea typeface="Times New Roman" panose="02020603050405020304" pitchFamily="18" charset="0"/>
              </a:rPr>
              <a:t>New tools added include staging, stage decoration, and lights.</a:t>
            </a:r>
            <a:endParaRPr lang="en-GB" sz="1800" b="0" dirty="0">
              <a:solidFill>
                <a:schemeClr val="tx1"/>
              </a:solidFill>
              <a:effectLst/>
              <a:latin typeface="Calibri" panose="020F050202020403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GB" sz="1800" b="0" dirty="0">
              <a:solidFill>
                <a:schemeClr val="tx1"/>
              </a:solidFill>
              <a:effectLst/>
              <a:latin typeface="Calibri" panose="020F0502020204030204" pitchFamily="34" charset="0"/>
              <a:ea typeface="Times New Roman" panose="02020603050405020304" pitchFamily="18" charset="0"/>
            </a:endParaRPr>
          </a:p>
          <a:p>
            <a:pPr marL="0" lvl="0" indent="0">
              <a:buSzPts val="1000"/>
              <a:buFont typeface="Symbol" panose="05050102010706020507" pitchFamily="18" charset="2"/>
              <a:buNone/>
              <a:tabLst>
                <a:tab pos="457200" algn="l"/>
              </a:tabLst>
            </a:pPr>
            <a:r>
              <a:rPr lang="en-GB" sz="1800" b="1" dirty="0">
                <a:solidFill>
                  <a:srgbClr val="403F42"/>
                </a:solidFill>
                <a:effectLst/>
                <a:latin typeface="Arial" panose="020B0604020202020204" pitchFamily="34" charset="0"/>
                <a:ea typeface="Times New Roman" panose="02020603050405020304" pitchFamily="18" charset="0"/>
              </a:rPr>
              <a:t>Under General Considerations:</a:t>
            </a:r>
            <a:endParaRPr lang="en-GB" sz="1800" dirty="0">
              <a:effectLst/>
              <a:latin typeface="Calibri" panose="020F050202020403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solidFill>
                  <a:srgbClr val="403F42"/>
                </a:solidFill>
                <a:effectLst/>
                <a:latin typeface="Arial" panose="020B0604020202020204" pitchFamily="34" charset="0"/>
                <a:ea typeface="Times New Roman" panose="02020603050405020304" pitchFamily="18" charset="0"/>
              </a:rPr>
              <a:t>To allow for more creativity and freedom, the language surrounding the wearing of a crown during a Sweet </a:t>
            </a:r>
            <a:r>
              <a:rPr lang="en-GB" sz="1800" dirty="0" err="1">
                <a:solidFill>
                  <a:srgbClr val="403F42"/>
                </a:solidFill>
                <a:effectLst/>
                <a:latin typeface="Arial" panose="020B0604020202020204" pitchFamily="34" charset="0"/>
                <a:ea typeface="Times New Roman" panose="02020603050405020304" pitchFamily="18" charset="0"/>
              </a:rPr>
              <a:t>Adelines</a:t>
            </a:r>
            <a:r>
              <a:rPr lang="en-GB" sz="1800" dirty="0">
                <a:solidFill>
                  <a:srgbClr val="403F42"/>
                </a:solidFill>
                <a:effectLst/>
                <a:latin typeface="Arial" panose="020B0604020202020204" pitchFamily="34" charset="0"/>
                <a:ea typeface="Times New Roman" panose="02020603050405020304" pitchFamily="18" charset="0"/>
              </a:rPr>
              <a:t> performance has been modiﬁed.</a:t>
            </a:r>
          </a:p>
          <a:p>
            <a:pPr marL="0" marR="0" lvl="0" indent="0" algn="l" defTabSz="914400" rtl="0" eaLnBrk="1" fontAlgn="auto" latinLnBrk="0" hangingPunct="1">
              <a:lnSpc>
                <a:spcPct val="100000"/>
              </a:lnSpc>
              <a:spcBef>
                <a:spcPts val="0"/>
              </a:spcBef>
              <a:spcAft>
                <a:spcPts val="0"/>
              </a:spcAft>
              <a:buClrTx/>
              <a:buSzPts val="1000"/>
              <a:buFont typeface="Symbol" panose="05050102010706020507" pitchFamily="18" charset="2"/>
              <a:buNone/>
              <a:tabLst>
                <a:tab pos="457200" algn="l"/>
              </a:tabLst>
              <a:defRPr/>
            </a:pPr>
            <a:endParaRPr lang="en-GB" sz="1800" dirty="0">
              <a:solidFill>
                <a:srgbClr val="403F4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Pts val="1000"/>
              <a:buFont typeface="Symbol" panose="05050102010706020507" pitchFamily="18" charset="2"/>
              <a:buNone/>
              <a:tabLst>
                <a:tab pos="457200" algn="l"/>
              </a:tabLst>
              <a:defRPr/>
            </a:pPr>
            <a:r>
              <a:rPr lang="en-GB" sz="1800" dirty="0"/>
              <a:t>Same attention is demanded of the vocal skills, but we have added musicality which is what makes the performance </a:t>
            </a:r>
            <a:r>
              <a:rPr lang="en-GB" sz="1800" dirty="0" err="1"/>
              <a:t>enguine</a:t>
            </a:r>
            <a:r>
              <a:rPr lang="en-GB" sz="1800" dirty="0"/>
              <a:t> and believable and authentic. It’s a state of being rather than a skill. To create musicality you need to trust your ability to open up yourself, your heart to portray genuine performance. </a:t>
            </a:r>
          </a:p>
          <a:p>
            <a:pPr marL="342900" lvl="0" indent="-342900">
              <a:buSzPts val="1000"/>
              <a:buFont typeface="Symbol" panose="05050102010706020507" pitchFamily="18" charset="2"/>
              <a:buChar char=""/>
              <a:tabLst>
                <a:tab pos="457200" algn="l"/>
              </a:tabLst>
            </a:pPr>
            <a:endParaRPr lang="en-GB" sz="1800" dirty="0">
              <a:effectLst/>
              <a:latin typeface="Calibri" panose="020F050202020403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E777514-81EE-4489-9A6D-9A856975619C}" type="slidenum">
              <a:rPr lang="en-GB" smtClean="0"/>
              <a:t>7</a:t>
            </a:fld>
            <a:endParaRPr lang="en-GB" dirty="0"/>
          </a:p>
        </p:txBody>
      </p:sp>
    </p:spTree>
    <p:extLst>
      <p:ext uri="{BB962C8B-B14F-4D97-AF65-F5344CB8AC3E}">
        <p14:creationId xmlns:p14="http://schemas.microsoft.com/office/powerpoint/2010/main" val="3522575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HA</a:t>
            </a:r>
            <a:r>
              <a:rPr lang="en-GB" dirty="0"/>
              <a:t> Scoring feedback will be largely the same, just with the new structure of the category.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403F42"/>
                </a:solidFill>
                <a:effectLst/>
                <a:latin typeface="Arial" panose="020B0604020202020204" pitchFamily="34" charset="0"/>
                <a:ea typeface="Times New Roman" panose="02020603050405020304" pitchFamily="18" charset="0"/>
              </a:rPr>
              <a:t>Since the adjudication is now a holistic 100%, there is no breakdown of the elements into two columns. Instead, all the elements to be considered are in one column at the top of the scoresheet.</a:t>
            </a:r>
            <a:endParaRPr lang="en-GB" sz="1800" dirty="0">
              <a:effectLst/>
              <a:latin typeface="Calibri" panose="020F050202020403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E777514-81EE-4489-9A6D-9A856975619C}" type="slidenum">
              <a:rPr lang="en-GB" smtClean="0"/>
              <a:t>8</a:t>
            </a:fld>
            <a:endParaRPr lang="en-GB" dirty="0"/>
          </a:p>
        </p:txBody>
      </p:sp>
    </p:spTree>
    <p:extLst>
      <p:ext uri="{BB962C8B-B14F-4D97-AF65-F5344CB8AC3E}">
        <p14:creationId xmlns:p14="http://schemas.microsoft.com/office/powerpoint/2010/main" val="1523265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EB play, Helen lead discussion. </a:t>
            </a:r>
          </a:p>
          <a:p>
            <a:r>
              <a:rPr lang="en-GB" dirty="0"/>
              <a:t> Let’s watch a few great examples. </a:t>
            </a:r>
          </a:p>
          <a:p>
            <a:r>
              <a:rPr lang="en-GB" dirty="0"/>
              <a:t>The first is Rich Tones from the 2018 chorus final.  WATCH from start for 2 min</a:t>
            </a:r>
          </a:p>
          <a:p>
            <a:r>
              <a:rPr lang="en-GB" dirty="0"/>
              <a:t>What do you think? </a:t>
            </a:r>
          </a:p>
          <a:p>
            <a:r>
              <a:rPr lang="en-GB" dirty="0"/>
              <a:t>It’s not perfect, it’s not the best solo singing the judges will have heard, but it was most definitely from the heart. </a:t>
            </a:r>
          </a:p>
          <a:p>
            <a:endParaRPr lang="en-GB" dirty="0"/>
          </a:p>
          <a:p>
            <a:r>
              <a:rPr lang="en-GB" dirty="0" err="1"/>
              <a:t>Ronninge</a:t>
            </a:r>
            <a:r>
              <a:rPr lang="en-GB" dirty="0"/>
              <a:t>, from 2019 semi final. Watch from 1min 30 for a minute or so. Contest ballad. </a:t>
            </a:r>
          </a:p>
          <a:p>
            <a:r>
              <a:rPr lang="en-GB" dirty="0"/>
              <a:t>What do you think?</a:t>
            </a:r>
          </a:p>
        </p:txBody>
      </p:sp>
      <p:sp>
        <p:nvSpPr>
          <p:cNvPr id="4" name="Slide Number Placeholder 3"/>
          <p:cNvSpPr>
            <a:spLocks noGrp="1"/>
          </p:cNvSpPr>
          <p:nvPr>
            <p:ph type="sldNum" sz="quarter" idx="5"/>
          </p:nvPr>
        </p:nvSpPr>
        <p:spPr/>
        <p:txBody>
          <a:bodyPr/>
          <a:lstStyle/>
          <a:p>
            <a:fld id="{3E777514-81EE-4489-9A6D-9A856975619C}" type="slidenum">
              <a:rPr lang="en-GB" smtClean="0"/>
              <a:t>9</a:t>
            </a:fld>
            <a:endParaRPr lang="en-GB" dirty="0"/>
          </a:p>
        </p:txBody>
      </p:sp>
    </p:spTree>
    <p:extLst>
      <p:ext uri="{BB962C8B-B14F-4D97-AF65-F5344CB8AC3E}">
        <p14:creationId xmlns:p14="http://schemas.microsoft.com/office/powerpoint/2010/main" val="2581226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7B2E-8E49-4F69-A199-85BDB38AE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FF22E06-F1F6-44DD-B900-458447EDC0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35FE338-D17A-4822-BB57-C9346052CEAA}"/>
              </a:ext>
            </a:extLst>
          </p:cNvPr>
          <p:cNvSpPr>
            <a:spLocks noGrp="1"/>
          </p:cNvSpPr>
          <p:nvPr>
            <p:ph type="dt" sz="half" idx="10"/>
          </p:nvPr>
        </p:nvSpPr>
        <p:spPr/>
        <p:txBody>
          <a:bodyPr/>
          <a:lstStyle/>
          <a:p>
            <a:fld id="{6CC250A2-F3DB-4EB2-8F1A-191C008CCF5C}" type="datetimeFigureOut">
              <a:rPr lang="en-GB" smtClean="0"/>
              <a:t>14/07/2021</a:t>
            </a:fld>
            <a:endParaRPr lang="en-GB" dirty="0"/>
          </a:p>
        </p:txBody>
      </p:sp>
      <p:sp>
        <p:nvSpPr>
          <p:cNvPr id="5" name="Footer Placeholder 4">
            <a:extLst>
              <a:ext uri="{FF2B5EF4-FFF2-40B4-BE49-F238E27FC236}">
                <a16:creationId xmlns:a16="http://schemas.microsoft.com/office/drawing/2014/main" id="{0C69F5B7-9699-4110-BE18-A35FFAF388A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9370BC3-375F-46A5-A6E9-45582D476CF0}"/>
              </a:ext>
            </a:extLst>
          </p:cNvPr>
          <p:cNvSpPr>
            <a:spLocks noGrp="1"/>
          </p:cNvSpPr>
          <p:nvPr>
            <p:ph type="sldNum" sz="quarter" idx="12"/>
          </p:nvPr>
        </p:nvSpPr>
        <p:spPr/>
        <p:txBody>
          <a:bodyPr/>
          <a:lstStyle/>
          <a:p>
            <a:fld id="{D7E9C810-8D32-42F6-8290-FA397B3A2A65}" type="slidenum">
              <a:rPr lang="en-GB" smtClean="0"/>
              <a:t>‹#›</a:t>
            </a:fld>
            <a:endParaRPr lang="en-GB" dirty="0"/>
          </a:p>
        </p:txBody>
      </p:sp>
    </p:spTree>
    <p:extLst>
      <p:ext uri="{BB962C8B-B14F-4D97-AF65-F5344CB8AC3E}">
        <p14:creationId xmlns:p14="http://schemas.microsoft.com/office/powerpoint/2010/main" val="3863148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C1367-1873-4B83-B7F8-9C031E40DDA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D193AB-D89C-4DB2-BA41-86201E2BFA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886819-0DDC-488B-86C9-53CEB5A3151F}"/>
              </a:ext>
            </a:extLst>
          </p:cNvPr>
          <p:cNvSpPr>
            <a:spLocks noGrp="1"/>
          </p:cNvSpPr>
          <p:nvPr>
            <p:ph type="dt" sz="half" idx="10"/>
          </p:nvPr>
        </p:nvSpPr>
        <p:spPr/>
        <p:txBody>
          <a:bodyPr/>
          <a:lstStyle/>
          <a:p>
            <a:fld id="{6CC250A2-F3DB-4EB2-8F1A-191C008CCF5C}" type="datetimeFigureOut">
              <a:rPr lang="en-GB" smtClean="0"/>
              <a:t>14/07/2021</a:t>
            </a:fld>
            <a:endParaRPr lang="en-GB" dirty="0"/>
          </a:p>
        </p:txBody>
      </p:sp>
      <p:sp>
        <p:nvSpPr>
          <p:cNvPr id="5" name="Footer Placeholder 4">
            <a:extLst>
              <a:ext uri="{FF2B5EF4-FFF2-40B4-BE49-F238E27FC236}">
                <a16:creationId xmlns:a16="http://schemas.microsoft.com/office/drawing/2014/main" id="{12BD9B28-AA79-4DBE-BFBD-44A307D227E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BC586BB-ADA9-4CA3-A2EC-0E37B4655F3D}"/>
              </a:ext>
            </a:extLst>
          </p:cNvPr>
          <p:cNvSpPr>
            <a:spLocks noGrp="1"/>
          </p:cNvSpPr>
          <p:nvPr>
            <p:ph type="sldNum" sz="quarter" idx="12"/>
          </p:nvPr>
        </p:nvSpPr>
        <p:spPr/>
        <p:txBody>
          <a:bodyPr/>
          <a:lstStyle/>
          <a:p>
            <a:fld id="{D7E9C810-8D32-42F6-8290-FA397B3A2A65}" type="slidenum">
              <a:rPr lang="en-GB" smtClean="0"/>
              <a:t>‹#›</a:t>
            </a:fld>
            <a:endParaRPr lang="en-GB" dirty="0"/>
          </a:p>
        </p:txBody>
      </p:sp>
    </p:spTree>
    <p:extLst>
      <p:ext uri="{BB962C8B-B14F-4D97-AF65-F5344CB8AC3E}">
        <p14:creationId xmlns:p14="http://schemas.microsoft.com/office/powerpoint/2010/main" val="2319384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8310C3-FB02-4F6C-A2D1-C6A493034D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944B72-F484-4E33-BA7F-101C8CB248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5E3509-08AA-4D5F-B215-6D8276F53D3B}"/>
              </a:ext>
            </a:extLst>
          </p:cNvPr>
          <p:cNvSpPr>
            <a:spLocks noGrp="1"/>
          </p:cNvSpPr>
          <p:nvPr>
            <p:ph type="dt" sz="half" idx="10"/>
          </p:nvPr>
        </p:nvSpPr>
        <p:spPr/>
        <p:txBody>
          <a:bodyPr/>
          <a:lstStyle/>
          <a:p>
            <a:fld id="{6CC250A2-F3DB-4EB2-8F1A-191C008CCF5C}" type="datetimeFigureOut">
              <a:rPr lang="en-GB" smtClean="0"/>
              <a:t>14/07/2021</a:t>
            </a:fld>
            <a:endParaRPr lang="en-GB" dirty="0"/>
          </a:p>
        </p:txBody>
      </p:sp>
      <p:sp>
        <p:nvSpPr>
          <p:cNvPr id="5" name="Footer Placeholder 4">
            <a:extLst>
              <a:ext uri="{FF2B5EF4-FFF2-40B4-BE49-F238E27FC236}">
                <a16:creationId xmlns:a16="http://schemas.microsoft.com/office/drawing/2014/main" id="{A9C7292D-E35E-47AA-8F18-CB3F6807699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9E02ADA-B5F4-417E-BAEA-2185E9AFC2E4}"/>
              </a:ext>
            </a:extLst>
          </p:cNvPr>
          <p:cNvSpPr>
            <a:spLocks noGrp="1"/>
          </p:cNvSpPr>
          <p:nvPr>
            <p:ph type="sldNum" sz="quarter" idx="12"/>
          </p:nvPr>
        </p:nvSpPr>
        <p:spPr/>
        <p:txBody>
          <a:bodyPr/>
          <a:lstStyle/>
          <a:p>
            <a:fld id="{D7E9C810-8D32-42F6-8290-FA397B3A2A65}" type="slidenum">
              <a:rPr lang="en-GB" smtClean="0"/>
              <a:t>‹#›</a:t>
            </a:fld>
            <a:endParaRPr lang="en-GB" dirty="0"/>
          </a:p>
        </p:txBody>
      </p:sp>
    </p:spTree>
    <p:extLst>
      <p:ext uri="{BB962C8B-B14F-4D97-AF65-F5344CB8AC3E}">
        <p14:creationId xmlns:p14="http://schemas.microsoft.com/office/powerpoint/2010/main" val="257930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E9C2D-FCF5-4CC6-B7A0-ABB027E54B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736881-0179-41E7-96FB-E7F3CB2A17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4CB572-AA11-49B1-8D5D-964362A67EF0}"/>
              </a:ext>
            </a:extLst>
          </p:cNvPr>
          <p:cNvSpPr>
            <a:spLocks noGrp="1"/>
          </p:cNvSpPr>
          <p:nvPr>
            <p:ph type="dt" sz="half" idx="10"/>
          </p:nvPr>
        </p:nvSpPr>
        <p:spPr/>
        <p:txBody>
          <a:bodyPr/>
          <a:lstStyle/>
          <a:p>
            <a:fld id="{6CC250A2-F3DB-4EB2-8F1A-191C008CCF5C}" type="datetimeFigureOut">
              <a:rPr lang="en-GB" smtClean="0"/>
              <a:t>14/07/2021</a:t>
            </a:fld>
            <a:endParaRPr lang="en-GB" dirty="0"/>
          </a:p>
        </p:txBody>
      </p:sp>
      <p:sp>
        <p:nvSpPr>
          <p:cNvPr id="5" name="Footer Placeholder 4">
            <a:extLst>
              <a:ext uri="{FF2B5EF4-FFF2-40B4-BE49-F238E27FC236}">
                <a16:creationId xmlns:a16="http://schemas.microsoft.com/office/drawing/2014/main" id="{82FE1F3F-D846-462B-90FF-5D3D9945643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3AA1A3C-71ED-4D8D-82EE-B55A6B4F9E3D}"/>
              </a:ext>
            </a:extLst>
          </p:cNvPr>
          <p:cNvSpPr>
            <a:spLocks noGrp="1"/>
          </p:cNvSpPr>
          <p:nvPr>
            <p:ph type="sldNum" sz="quarter" idx="12"/>
          </p:nvPr>
        </p:nvSpPr>
        <p:spPr/>
        <p:txBody>
          <a:bodyPr/>
          <a:lstStyle/>
          <a:p>
            <a:fld id="{D7E9C810-8D32-42F6-8290-FA397B3A2A65}" type="slidenum">
              <a:rPr lang="en-GB" smtClean="0"/>
              <a:t>‹#›</a:t>
            </a:fld>
            <a:endParaRPr lang="en-GB" dirty="0"/>
          </a:p>
        </p:txBody>
      </p:sp>
    </p:spTree>
    <p:extLst>
      <p:ext uri="{BB962C8B-B14F-4D97-AF65-F5344CB8AC3E}">
        <p14:creationId xmlns:p14="http://schemas.microsoft.com/office/powerpoint/2010/main" val="75440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0C12-1C8F-48C3-90C7-CB91B05C36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91D5FE3-003F-462E-A112-262EA3F1E0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122ED0-02E9-4AD5-B344-09CF780C7B20}"/>
              </a:ext>
            </a:extLst>
          </p:cNvPr>
          <p:cNvSpPr>
            <a:spLocks noGrp="1"/>
          </p:cNvSpPr>
          <p:nvPr>
            <p:ph type="dt" sz="half" idx="10"/>
          </p:nvPr>
        </p:nvSpPr>
        <p:spPr/>
        <p:txBody>
          <a:bodyPr/>
          <a:lstStyle/>
          <a:p>
            <a:fld id="{6CC250A2-F3DB-4EB2-8F1A-191C008CCF5C}" type="datetimeFigureOut">
              <a:rPr lang="en-GB" smtClean="0"/>
              <a:t>14/07/2021</a:t>
            </a:fld>
            <a:endParaRPr lang="en-GB" dirty="0"/>
          </a:p>
        </p:txBody>
      </p:sp>
      <p:sp>
        <p:nvSpPr>
          <p:cNvPr id="5" name="Footer Placeholder 4">
            <a:extLst>
              <a:ext uri="{FF2B5EF4-FFF2-40B4-BE49-F238E27FC236}">
                <a16:creationId xmlns:a16="http://schemas.microsoft.com/office/drawing/2014/main" id="{9FE7CA5D-11F6-4EF8-9830-8AF63D5844B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4F07EA2-2421-4FE1-BF04-CF3B39F1429B}"/>
              </a:ext>
            </a:extLst>
          </p:cNvPr>
          <p:cNvSpPr>
            <a:spLocks noGrp="1"/>
          </p:cNvSpPr>
          <p:nvPr>
            <p:ph type="sldNum" sz="quarter" idx="12"/>
          </p:nvPr>
        </p:nvSpPr>
        <p:spPr/>
        <p:txBody>
          <a:bodyPr/>
          <a:lstStyle/>
          <a:p>
            <a:fld id="{D7E9C810-8D32-42F6-8290-FA397B3A2A65}" type="slidenum">
              <a:rPr lang="en-GB" smtClean="0"/>
              <a:t>‹#›</a:t>
            </a:fld>
            <a:endParaRPr lang="en-GB" dirty="0"/>
          </a:p>
        </p:txBody>
      </p:sp>
    </p:spTree>
    <p:extLst>
      <p:ext uri="{BB962C8B-B14F-4D97-AF65-F5344CB8AC3E}">
        <p14:creationId xmlns:p14="http://schemas.microsoft.com/office/powerpoint/2010/main" val="48258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43E0F-693C-42AF-AF29-BB42475837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6E85E3-3DC8-4C8C-878A-0DA0D24021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57BC3E5-5876-4197-A47C-750E0D30A0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4A5042-1E70-4850-8591-2FDB1D7C2AE9}"/>
              </a:ext>
            </a:extLst>
          </p:cNvPr>
          <p:cNvSpPr>
            <a:spLocks noGrp="1"/>
          </p:cNvSpPr>
          <p:nvPr>
            <p:ph type="dt" sz="half" idx="10"/>
          </p:nvPr>
        </p:nvSpPr>
        <p:spPr/>
        <p:txBody>
          <a:bodyPr/>
          <a:lstStyle/>
          <a:p>
            <a:fld id="{6CC250A2-F3DB-4EB2-8F1A-191C008CCF5C}" type="datetimeFigureOut">
              <a:rPr lang="en-GB" smtClean="0"/>
              <a:t>14/07/2021</a:t>
            </a:fld>
            <a:endParaRPr lang="en-GB" dirty="0"/>
          </a:p>
        </p:txBody>
      </p:sp>
      <p:sp>
        <p:nvSpPr>
          <p:cNvPr id="6" name="Footer Placeholder 5">
            <a:extLst>
              <a:ext uri="{FF2B5EF4-FFF2-40B4-BE49-F238E27FC236}">
                <a16:creationId xmlns:a16="http://schemas.microsoft.com/office/drawing/2014/main" id="{39EDEB60-7CD7-4089-BE64-5482EB096D2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BE1295B-118A-454F-83A7-A424C9CCE7BE}"/>
              </a:ext>
            </a:extLst>
          </p:cNvPr>
          <p:cNvSpPr>
            <a:spLocks noGrp="1"/>
          </p:cNvSpPr>
          <p:nvPr>
            <p:ph type="sldNum" sz="quarter" idx="12"/>
          </p:nvPr>
        </p:nvSpPr>
        <p:spPr/>
        <p:txBody>
          <a:bodyPr/>
          <a:lstStyle/>
          <a:p>
            <a:fld id="{D7E9C810-8D32-42F6-8290-FA397B3A2A65}" type="slidenum">
              <a:rPr lang="en-GB" smtClean="0"/>
              <a:t>‹#›</a:t>
            </a:fld>
            <a:endParaRPr lang="en-GB" dirty="0"/>
          </a:p>
        </p:txBody>
      </p:sp>
    </p:spTree>
    <p:extLst>
      <p:ext uri="{BB962C8B-B14F-4D97-AF65-F5344CB8AC3E}">
        <p14:creationId xmlns:p14="http://schemas.microsoft.com/office/powerpoint/2010/main" val="3623711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C2323-93E9-4893-99F0-CC792F22F0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555BE7-E2F5-457B-AD2B-F453F5FF83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A28A07-B141-4880-9B46-D727CD3D63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E68FA3F-9EBD-4679-8D53-A43857771E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F0E956-3DBC-4250-942B-6F3FBB2407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01B1F73-E357-4AD5-AA3F-610746BCF9A1}"/>
              </a:ext>
            </a:extLst>
          </p:cNvPr>
          <p:cNvSpPr>
            <a:spLocks noGrp="1"/>
          </p:cNvSpPr>
          <p:nvPr>
            <p:ph type="dt" sz="half" idx="10"/>
          </p:nvPr>
        </p:nvSpPr>
        <p:spPr/>
        <p:txBody>
          <a:bodyPr/>
          <a:lstStyle/>
          <a:p>
            <a:fld id="{6CC250A2-F3DB-4EB2-8F1A-191C008CCF5C}" type="datetimeFigureOut">
              <a:rPr lang="en-GB" smtClean="0"/>
              <a:t>14/07/2021</a:t>
            </a:fld>
            <a:endParaRPr lang="en-GB" dirty="0"/>
          </a:p>
        </p:txBody>
      </p:sp>
      <p:sp>
        <p:nvSpPr>
          <p:cNvPr id="8" name="Footer Placeholder 7">
            <a:extLst>
              <a:ext uri="{FF2B5EF4-FFF2-40B4-BE49-F238E27FC236}">
                <a16:creationId xmlns:a16="http://schemas.microsoft.com/office/drawing/2014/main" id="{9D94CCEE-574F-4D27-8953-D636FA0D20D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BDDB5DB7-2D5C-48A1-B11E-BB30D2AA8942}"/>
              </a:ext>
            </a:extLst>
          </p:cNvPr>
          <p:cNvSpPr>
            <a:spLocks noGrp="1"/>
          </p:cNvSpPr>
          <p:nvPr>
            <p:ph type="sldNum" sz="quarter" idx="12"/>
          </p:nvPr>
        </p:nvSpPr>
        <p:spPr/>
        <p:txBody>
          <a:bodyPr/>
          <a:lstStyle/>
          <a:p>
            <a:fld id="{D7E9C810-8D32-42F6-8290-FA397B3A2A65}" type="slidenum">
              <a:rPr lang="en-GB" smtClean="0"/>
              <a:t>‹#›</a:t>
            </a:fld>
            <a:endParaRPr lang="en-GB" dirty="0"/>
          </a:p>
        </p:txBody>
      </p:sp>
    </p:spTree>
    <p:extLst>
      <p:ext uri="{BB962C8B-B14F-4D97-AF65-F5344CB8AC3E}">
        <p14:creationId xmlns:p14="http://schemas.microsoft.com/office/powerpoint/2010/main" val="4178569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7A20E-267E-4BB0-AE88-C7594204C24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FB9132-254A-4A77-BF58-C672323432FA}"/>
              </a:ext>
            </a:extLst>
          </p:cNvPr>
          <p:cNvSpPr>
            <a:spLocks noGrp="1"/>
          </p:cNvSpPr>
          <p:nvPr>
            <p:ph type="dt" sz="half" idx="10"/>
          </p:nvPr>
        </p:nvSpPr>
        <p:spPr/>
        <p:txBody>
          <a:bodyPr/>
          <a:lstStyle/>
          <a:p>
            <a:fld id="{6CC250A2-F3DB-4EB2-8F1A-191C008CCF5C}" type="datetimeFigureOut">
              <a:rPr lang="en-GB" smtClean="0"/>
              <a:t>14/07/2021</a:t>
            </a:fld>
            <a:endParaRPr lang="en-GB" dirty="0"/>
          </a:p>
        </p:txBody>
      </p:sp>
      <p:sp>
        <p:nvSpPr>
          <p:cNvPr id="4" name="Footer Placeholder 3">
            <a:extLst>
              <a:ext uri="{FF2B5EF4-FFF2-40B4-BE49-F238E27FC236}">
                <a16:creationId xmlns:a16="http://schemas.microsoft.com/office/drawing/2014/main" id="{653C656F-C2AC-4056-8701-7055ED0BC02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C3F6AEE-769C-4EDE-A008-401BE7DDCDC7}"/>
              </a:ext>
            </a:extLst>
          </p:cNvPr>
          <p:cNvSpPr>
            <a:spLocks noGrp="1"/>
          </p:cNvSpPr>
          <p:nvPr>
            <p:ph type="sldNum" sz="quarter" idx="12"/>
          </p:nvPr>
        </p:nvSpPr>
        <p:spPr/>
        <p:txBody>
          <a:bodyPr/>
          <a:lstStyle/>
          <a:p>
            <a:fld id="{D7E9C810-8D32-42F6-8290-FA397B3A2A65}" type="slidenum">
              <a:rPr lang="en-GB" smtClean="0"/>
              <a:t>‹#›</a:t>
            </a:fld>
            <a:endParaRPr lang="en-GB" dirty="0"/>
          </a:p>
        </p:txBody>
      </p:sp>
    </p:spTree>
    <p:extLst>
      <p:ext uri="{BB962C8B-B14F-4D97-AF65-F5344CB8AC3E}">
        <p14:creationId xmlns:p14="http://schemas.microsoft.com/office/powerpoint/2010/main" val="1359407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E92DD-778A-4F9C-A9DE-B4B5988B4053}"/>
              </a:ext>
            </a:extLst>
          </p:cNvPr>
          <p:cNvSpPr>
            <a:spLocks noGrp="1"/>
          </p:cNvSpPr>
          <p:nvPr>
            <p:ph type="dt" sz="half" idx="10"/>
          </p:nvPr>
        </p:nvSpPr>
        <p:spPr/>
        <p:txBody>
          <a:bodyPr/>
          <a:lstStyle/>
          <a:p>
            <a:fld id="{6CC250A2-F3DB-4EB2-8F1A-191C008CCF5C}" type="datetimeFigureOut">
              <a:rPr lang="en-GB" smtClean="0"/>
              <a:t>14/07/2021</a:t>
            </a:fld>
            <a:endParaRPr lang="en-GB" dirty="0"/>
          </a:p>
        </p:txBody>
      </p:sp>
      <p:sp>
        <p:nvSpPr>
          <p:cNvPr id="3" name="Footer Placeholder 2">
            <a:extLst>
              <a:ext uri="{FF2B5EF4-FFF2-40B4-BE49-F238E27FC236}">
                <a16:creationId xmlns:a16="http://schemas.microsoft.com/office/drawing/2014/main" id="{C1536EB9-1816-464A-AC8D-E2BFB050BB9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8A66D64-CD1D-4E5F-AA15-4C23969C4FDF}"/>
              </a:ext>
            </a:extLst>
          </p:cNvPr>
          <p:cNvSpPr>
            <a:spLocks noGrp="1"/>
          </p:cNvSpPr>
          <p:nvPr>
            <p:ph type="sldNum" sz="quarter" idx="12"/>
          </p:nvPr>
        </p:nvSpPr>
        <p:spPr/>
        <p:txBody>
          <a:bodyPr/>
          <a:lstStyle/>
          <a:p>
            <a:fld id="{D7E9C810-8D32-42F6-8290-FA397B3A2A65}" type="slidenum">
              <a:rPr lang="en-GB" smtClean="0"/>
              <a:t>‹#›</a:t>
            </a:fld>
            <a:endParaRPr lang="en-GB" dirty="0"/>
          </a:p>
        </p:txBody>
      </p:sp>
    </p:spTree>
    <p:extLst>
      <p:ext uri="{BB962C8B-B14F-4D97-AF65-F5344CB8AC3E}">
        <p14:creationId xmlns:p14="http://schemas.microsoft.com/office/powerpoint/2010/main" val="38192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9D4E-E04D-43C1-9934-0BFEA8FA27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FF9D5C-BC2E-4A00-8F35-740CA75D5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A326E8-C693-4CFB-A748-06079C9F9C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027019-6B19-4FAF-A191-D73506EEE3C9}"/>
              </a:ext>
            </a:extLst>
          </p:cNvPr>
          <p:cNvSpPr>
            <a:spLocks noGrp="1"/>
          </p:cNvSpPr>
          <p:nvPr>
            <p:ph type="dt" sz="half" idx="10"/>
          </p:nvPr>
        </p:nvSpPr>
        <p:spPr/>
        <p:txBody>
          <a:bodyPr/>
          <a:lstStyle/>
          <a:p>
            <a:fld id="{6CC250A2-F3DB-4EB2-8F1A-191C008CCF5C}" type="datetimeFigureOut">
              <a:rPr lang="en-GB" smtClean="0"/>
              <a:t>14/07/2021</a:t>
            </a:fld>
            <a:endParaRPr lang="en-GB" dirty="0"/>
          </a:p>
        </p:txBody>
      </p:sp>
      <p:sp>
        <p:nvSpPr>
          <p:cNvPr id="6" name="Footer Placeholder 5">
            <a:extLst>
              <a:ext uri="{FF2B5EF4-FFF2-40B4-BE49-F238E27FC236}">
                <a16:creationId xmlns:a16="http://schemas.microsoft.com/office/drawing/2014/main" id="{0DC79EC7-75B1-444E-9CC7-53CDFC37F04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EC5F506-8ED7-4B78-8A90-0447F4ED76E9}"/>
              </a:ext>
            </a:extLst>
          </p:cNvPr>
          <p:cNvSpPr>
            <a:spLocks noGrp="1"/>
          </p:cNvSpPr>
          <p:nvPr>
            <p:ph type="sldNum" sz="quarter" idx="12"/>
          </p:nvPr>
        </p:nvSpPr>
        <p:spPr/>
        <p:txBody>
          <a:bodyPr/>
          <a:lstStyle/>
          <a:p>
            <a:fld id="{D7E9C810-8D32-42F6-8290-FA397B3A2A65}" type="slidenum">
              <a:rPr lang="en-GB" smtClean="0"/>
              <a:t>‹#›</a:t>
            </a:fld>
            <a:endParaRPr lang="en-GB" dirty="0"/>
          </a:p>
        </p:txBody>
      </p:sp>
    </p:spTree>
    <p:extLst>
      <p:ext uri="{BB962C8B-B14F-4D97-AF65-F5344CB8AC3E}">
        <p14:creationId xmlns:p14="http://schemas.microsoft.com/office/powerpoint/2010/main" val="1740959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D856-35E4-4FDC-98D4-456BD02498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B03C891-EC13-4BC2-ABA8-743791F9DF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E55E9A4-8BEA-49FB-9A51-E06724DF6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B3C3E-99B6-4060-829A-B843915DF851}"/>
              </a:ext>
            </a:extLst>
          </p:cNvPr>
          <p:cNvSpPr>
            <a:spLocks noGrp="1"/>
          </p:cNvSpPr>
          <p:nvPr>
            <p:ph type="dt" sz="half" idx="10"/>
          </p:nvPr>
        </p:nvSpPr>
        <p:spPr/>
        <p:txBody>
          <a:bodyPr/>
          <a:lstStyle/>
          <a:p>
            <a:fld id="{6CC250A2-F3DB-4EB2-8F1A-191C008CCF5C}" type="datetimeFigureOut">
              <a:rPr lang="en-GB" smtClean="0"/>
              <a:t>14/07/2021</a:t>
            </a:fld>
            <a:endParaRPr lang="en-GB" dirty="0"/>
          </a:p>
        </p:txBody>
      </p:sp>
      <p:sp>
        <p:nvSpPr>
          <p:cNvPr id="6" name="Footer Placeholder 5">
            <a:extLst>
              <a:ext uri="{FF2B5EF4-FFF2-40B4-BE49-F238E27FC236}">
                <a16:creationId xmlns:a16="http://schemas.microsoft.com/office/drawing/2014/main" id="{2FA13973-9A70-4D52-B984-CD19CE060DB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C89B3E0-291E-4BBB-B4B5-C75368033579}"/>
              </a:ext>
            </a:extLst>
          </p:cNvPr>
          <p:cNvSpPr>
            <a:spLocks noGrp="1"/>
          </p:cNvSpPr>
          <p:nvPr>
            <p:ph type="sldNum" sz="quarter" idx="12"/>
          </p:nvPr>
        </p:nvSpPr>
        <p:spPr/>
        <p:txBody>
          <a:bodyPr/>
          <a:lstStyle/>
          <a:p>
            <a:fld id="{D7E9C810-8D32-42F6-8290-FA397B3A2A65}" type="slidenum">
              <a:rPr lang="en-GB" smtClean="0"/>
              <a:t>‹#›</a:t>
            </a:fld>
            <a:endParaRPr lang="en-GB" dirty="0"/>
          </a:p>
        </p:txBody>
      </p:sp>
    </p:spTree>
    <p:extLst>
      <p:ext uri="{BB962C8B-B14F-4D97-AF65-F5344CB8AC3E}">
        <p14:creationId xmlns:p14="http://schemas.microsoft.com/office/powerpoint/2010/main" val="516872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DDF0F9-131C-43B2-B295-1CC7F3296A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485A52-76AB-40FF-BF22-29AA03C03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E8A126-39DB-402D-AFCD-3E62E991E6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250A2-F3DB-4EB2-8F1A-191C008CCF5C}" type="datetimeFigureOut">
              <a:rPr lang="en-GB" smtClean="0"/>
              <a:t>14/07/2021</a:t>
            </a:fld>
            <a:endParaRPr lang="en-GB" dirty="0"/>
          </a:p>
        </p:txBody>
      </p:sp>
      <p:sp>
        <p:nvSpPr>
          <p:cNvPr id="5" name="Footer Placeholder 4">
            <a:extLst>
              <a:ext uri="{FF2B5EF4-FFF2-40B4-BE49-F238E27FC236}">
                <a16:creationId xmlns:a16="http://schemas.microsoft.com/office/drawing/2014/main" id="{466E25ED-07D8-424C-ADAA-24B3EDFD5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32D50F1-D91F-402F-8C50-E55D4C8424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9C810-8D32-42F6-8290-FA397B3A2A65}" type="slidenum">
              <a:rPr lang="en-GB" smtClean="0"/>
              <a:t>‹#›</a:t>
            </a:fld>
            <a:endParaRPr lang="en-GB" dirty="0"/>
          </a:p>
        </p:txBody>
      </p:sp>
    </p:spTree>
    <p:extLst>
      <p:ext uri="{BB962C8B-B14F-4D97-AF65-F5344CB8AC3E}">
        <p14:creationId xmlns:p14="http://schemas.microsoft.com/office/powerpoint/2010/main" val="2846893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2D62542-732D-4CAE-9057-93930CAF2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BD44B13E-5D8C-4D46-917F-29A6AD8151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28" name="Freeform 5">
              <a:extLst>
                <a:ext uri="{FF2B5EF4-FFF2-40B4-BE49-F238E27FC236}">
                  <a16:creationId xmlns:a16="http://schemas.microsoft.com/office/drawing/2014/main" id="{A8A7F024-7A50-4CAA-BEDC-C4DA439EC7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 name="Freeform 6">
              <a:extLst>
                <a:ext uri="{FF2B5EF4-FFF2-40B4-BE49-F238E27FC236}">
                  <a16:creationId xmlns:a16="http://schemas.microsoft.com/office/drawing/2014/main" id="{CBF7C5E3-3522-4FD6-A927-C37F276810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 name="Freeform 7">
              <a:extLst>
                <a:ext uri="{FF2B5EF4-FFF2-40B4-BE49-F238E27FC236}">
                  <a16:creationId xmlns:a16="http://schemas.microsoft.com/office/drawing/2014/main" id="{13844540-ABDE-40C9-A24D-2D47253993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 name="Freeform 8">
              <a:extLst>
                <a:ext uri="{FF2B5EF4-FFF2-40B4-BE49-F238E27FC236}">
                  <a16:creationId xmlns:a16="http://schemas.microsoft.com/office/drawing/2014/main" id="{32428B88-297F-4FCC-A5C8-1C3E619EB2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 name="Freeform 9">
              <a:extLst>
                <a:ext uri="{FF2B5EF4-FFF2-40B4-BE49-F238E27FC236}">
                  <a16:creationId xmlns:a16="http://schemas.microsoft.com/office/drawing/2014/main" id="{F659ABF4-8881-44AC-852C-5D368A2363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 name="Freeform 10">
              <a:extLst>
                <a:ext uri="{FF2B5EF4-FFF2-40B4-BE49-F238E27FC236}">
                  <a16:creationId xmlns:a16="http://schemas.microsoft.com/office/drawing/2014/main" id="{2C46FA5D-5BC7-483D-B560-3A5BE70BEC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 name="Freeform 11">
              <a:extLst>
                <a:ext uri="{FF2B5EF4-FFF2-40B4-BE49-F238E27FC236}">
                  <a16:creationId xmlns:a16="http://schemas.microsoft.com/office/drawing/2014/main" id="{DC248F3F-2678-4587-9DF3-B5AC0A2C95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 name="Freeform 12">
              <a:extLst>
                <a:ext uri="{FF2B5EF4-FFF2-40B4-BE49-F238E27FC236}">
                  <a16:creationId xmlns:a16="http://schemas.microsoft.com/office/drawing/2014/main" id="{0937B686-2E5D-4E3A-8278-5201DFA525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 name="Freeform 13">
              <a:extLst>
                <a:ext uri="{FF2B5EF4-FFF2-40B4-BE49-F238E27FC236}">
                  <a16:creationId xmlns:a16="http://schemas.microsoft.com/office/drawing/2014/main" id="{A0DD5A03-18FF-4798-9D6B-8AFB8E1EFC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 name="Freeform 14">
              <a:extLst>
                <a:ext uri="{FF2B5EF4-FFF2-40B4-BE49-F238E27FC236}">
                  <a16:creationId xmlns:a16="http://schemas.microsoft.com/office/drawing/2014/main" id="{496A90F5-ED19-486E-B11C-7B9A525130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 name="Freeform 15">
              <a:extLst>
                <a:ext uri="{FF2B5EF4-FFF2-40B4-BE49-F238E27FC236}">
                  <a16:creationId xmlns:a16="http://schemas.microsoft.com/office/drawing/2014/main" id="{5AC1538B-C292-4B55-B8E6-145768F6BB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 name="Freeform 16">
              <a:extLst>
                <a:ext uri="{FF2B5EF4-FFF2-40B4-BE49-F238E27FC236}">
                  <a16:creationId xmlns:a16="http://schemas.microsoft.com/office/drawing/2014/main" id="{CBEEEAE9-588E-48D5-B54A-139ABAA845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 name="Freeform 17">
              <a:extLst>
                <a:ext uri="{FF2B5EF4-FFF2-40B4-BE49-F238E27FC236}">
                  <a16:creationId xmlns:a16="http://schemas.microsoft.com/office/drawing/2014/main" id="{E3986173-39C2-40E4-AF9C-3D6816D475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 name="Freeform 18">
              <a:extLst>
                <a:ext uri="{FF2B5EF4-FFF2-40B4-BE49-F238E27FC236}">
                  <a16:creationId xmlns:a16="http://schemas.microsoft.com/office/drawing/2014/main" id="{969076E8-4EC7-4561-9747-0164841679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 name="Freeform 19">
              <a:extLst>
                <a:ext uri="{FF2B5EF4-FFF2-40B4-BE49-F238E27FC236}">
                  <a16:creationId xmlns:a16="http://schemas.microsoft.com/office/drawing/2014/main" id="{CD55027D-97FB-4C8A-AE16-B5F49EFA89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 name="Freeform 20">
              <a:extLst>
                <a:ext uri="{FF2B5EF4-FFF2-40B4-BE49-F238E27FC236}">
                  <a16:creationId xmlns:a16="http://schemas.microsoft.com/office/drawing/2014/main" id="{D3C94C24-AE67-42F8-90B0-0A2F0A7160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 name="Freeform 21">
              <a:extLst>
                <a:ext uri="{FF2B5EF4-FFF2-40B4-BE49-F238E27FC236}">
                  <a16:creationId xmlns:a16="http://schemas.microsoft.com/office/drawing/2014/main" id="{DD6D31FA-53DB-4DA2-A173-33B3064192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 name="Freeform 22">
              <a:extLst>
                <a:ext uri="{FF2B5EF4-FFF2-40B4-BE49-F238E27FC236}">
                  <a16:creationId xmlns:a16="http://schemas.microsoft.com/office/drawing/2014/main" id="{7990DF8D-3EB0-47CA-B5FE-C9C9058B1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 name="Freeform 23">
              <a:extLst>
                <a:ext uri="{FF2B5EF4-FFF2-40B4-BE49-F238E27FC236}">
                  <a16:creationId xmlns:a16="http://schemas.microsoft.com/office/drawing/2014/main" id="{0A35CB93-4349-4B69-8CBA-B742CFF76B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4" name="Group 93">
            <a:extLst>
              <a:ext uri="{FF2B5EF4-FFF2-40B4-BE49-F238E27FC236}">
                <a16:creationId xmlns:a16="http://schemas.microsoft.com/office/drawing/2014/main" id="{8C09241C-06C0-415B-9FD0-B55B9A3A97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58942" y="3893141"/>
            <a:ext cx="5648782" cy="1771275"/>
            <a:chOff x="3258942" y="3893141"/>
            <a:chExt cx="5648782" cy="1771275"/>
          </a:xfrm>
        </p:grpSpPr>
        <p:sp>
          <p:nvSpPr>
            <p:cNvPr id="1047" name="Isosceles Triangle 39">
              <a:extLst>
                <a:ext uri="{FF2B5EF4-FFF2-40B4-BE49-F238E27FC236}">
                  <a16:creationId xmlns:a16="http://schemas.microsoft.com/office/drawing/2014/main" id="{8447B18C-79F2-49D5-8425-396A512DCB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 name="Rectangle 95">
              <a:extLst>
                <a:ext uri="{FF2B5EF4-FFF2-40B4-BE49-F238E27FC236}">
                  <a16:creationId xmlns:a16="http://schemas.microsoft.com/office/drawing/2014/main" id="{FE1DCFE6-D442-4A73-9444-8588EDA992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58942" y="3893141"/>
              <a:ext cx="5648782"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971C32E7-ECD8-43CA-8918-28EA54A0D4C4}"/>
              </a:ext>
            </a:extLst>
          </p:cNvPr>
          <p:cNvSpPr txBox="1"/>
          <p:nvPr/>
        </p:nvSpPr>
        <p:spPr>
          <a:xfrm>
            <a:off x="3282316" y="4217280"/>
            <a:ext cx="5495069" cy="945472"/>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200" b="1" dirty="0">
                <a:solidFill>
                  <a:srgbClr val="FFFFFF"/>
                </a:solidFill>
                <a:latin typeface="+mj-lt"/>
                <a:ea typeface="+mj-ea"/>
                <a:cs typeface="+mj-cs"/>
              </a:rPr>
              <a:t>Visual Communication Category </a:t>
            </a:r>
          </a:p>
          <a:p>
            <a:pPr algn="ctr">
              <a:lnSpc>
                <a:spcPct val="90000"/>
              </a:lnSpc>
              <a:spcBef>
                <a:spcPct val="0"/>
              </a:spcBef>
              <a:spcAft>
                <a:spcPts val="600"/>
              </a:spcAft>
            </a:pPr>
            <a:r>
              <a:rPr lang="en-US" sz="3200" b="1" dirty="0">
                <a:solidFill>
                  <a:srgbClr val="FFFFFF"/>
                </a:solidFill>
                <a:latin typeface="+mj-lt"/>
                <a:ea typeface="+mj-ea"/>
                <a:cs typeface="+mj-cs"/>
              </a:rPr>
              <a:t>14/07/21 </a:t>
            </a:r>
          </a:p>
        </p:txBody>
      </p:sp>
      <p:pic>
        <p:nvPicPr>
          <p:cNvPr id="4" name="Picture 2">
            <a:extLst>
              <a:ext uri="{FF2B5EF4-FFF2-40B4-BE49-F238E27FC236}">
                <a16:creationId xmlns:a16="http://schemas.microsoft.com/office/drawing/2014/main" id="{CDE8006C-B4E9-4FE2-A1C6-F7702DE2B0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316" y="901396"/>
            <a:ext cx="5656985" cy="252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437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F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F9EEE58-2ED3-4D33-94EA-9A62CC72E37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54442" y="3104092"/>
            <a:ext cx="1462088" cy="6498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9AF9A05-F00F-429B-A17B-FEE848F2C237}"/>
              </a:ext>
            </a:extLst>
          </p:cNvPr>
          <p:cNvSpPr txBox="1"/>
          <p:nvPr/>
        </p:nvSpPr>
        <p:spPr>
          <a:xfrm>
            <a:off x="299814" y="1683593"/>
            <a:ext cx="7968382" cy="1725307"/>
          </a:xfrm>
          <a:prstGeom prst="rect">
            <a:avLst/>
          </a:prstGeom>
        </p:spPr>
        <p:txBody>
          <a:bodyPr vert="horz" lIns="91440" tIns="45720" rIns="91440" bIns="45720" rtlCol="0" anchor="ctr">
            <a:noAutofit/>
          </a:bodyPr>
          <a:lstStyle/>
          <a:p>
            <a:pPr lvl="0">
              <a:buSzPts val="1000"/>
              <a:tabLst>
                <a:tab pos="457200" algn="l"/>
              </a:tabLst>
            </a:pPr>
            <a:endParaRPr lang="en-GB" sz="2500" b="1" dirty="0">
              <a:solidFill>
                <a:srgbClr val="403F42"/>
              </a:solidFill>
              <a:effectLst/>
              <a:latin typeface="Arial" panose="020B0604020202020204" pitchFamily="34" charset="0"/>
              <a:ea typeface="Times New Roman" panose="02020603050405020304" pitchFamily="18" charset="0"/>
            </a:endParaRPr>
          </a:p>
          <a:p>
            <a:pPr lvl="0">
              <a:buSzPts val="1000"/>
              <a:tabLst>
                <a:tab pos="457200" algn="l"/>
              </a:tabLst>
            </a:pPr>
            <a:endParaRPr lang="en-GB" sz="2500" b="1" dirty="0">
              <a:solidFill>
                <a:srgbClr val="403F42"/>
              </a:solidFill>
              <a:effectLst/>
              <a:latin typeface="Arial" panose="020B0604020202020204" pitchFamily="34" charset="0"/>
              <a:ea typeface="Times New Roman" panose="02020603050405020304" pitchFamily="18" charset="0"/>
            </a:endParaRPr>
          </a:p>
        </p:txBody>
      </p:sp>
      <p:sp>
        <p:nvSpPr>
          <p:cNvPr id="2" name="TextBox 1">
            <a:extLst>
              <a:ext uri="{FF2B5EF4-FFF2-40B4-BE49-F238E27FC236}">
                <a16:creationId xmlns:a16="http://schemas.microsoft.com/office/drawing/2014/main" id="{766BEEF5-E44B-4337-966C-916CF1948AF0}"/>
              </a:ext>
            </a:extLst>
          </p:cNvPr>
          <p:cNvSpPr txBox="1"/>
          <p:nvPr/>
        </p:nvSpPr>
        <p:spPr>
          <a:xfrm>
            <a:off x="1718891" y="1038387"/>
            <a:ext cx="6872907" cy="769441"/>
          </a:xfrm>
          <a:prstGeom prst="rect">
            <a:avLst/>
          </a:prstGeom>
          <a:noFill/>
        </p:spPr>
        <p:txBody>
          <a:bodyPr wrap="none" rtlCol="0">
            <a:spAutoFit/>
          </a:bodyPr>
          <a:lstStyle/>
          <a:p>
            <a:r>
              <a:rPr lang="en-GB" sz="4400" dirty="0"/>
              <a:t>What does this mean for us? </a:t>
            </a:r>
          </a:p>
        </p:txBody>
      </p:sp>
      <p:sp>
        <p:nvSpPr>
          <p:cNvPr id="4" name="TextBox 3">
            <a:extLst>
              <a:ext uri="{FF2B5EF4-FFF2-40B4-BE49-F238E27FC236}">
                <a16:creationId xmlns:a16="http://schemas.microsoft.com/office/drawing/2014/main" id="{ED66CB5B-E1F4-4BA4-A81F-4853205E6EA1}"/>
              </a:ext>
            </a:extLst>
          </p:cNvPr>
          <p:cNvSpPr txBox="1"/>
          <p:nvPr/>
        </p:nvSpPr>
        <p:spPr>
          <a:xfrm>
            <a:off x="107505" y="2365075"/>
            <a:ext cx="6376104" cy="523220"/>
          </a:xfrm>
          <a:prstGeom prst="rect">
            <a:avLst/>
          </a:prstGeom>
          <a:noFill/>
        </p:spPr>
        <p:txBody>
          <a:bodyPr wrap="none" rtlCol="0">
            <a:spAutoFit/>
          </a:bodyPr>
          <a:lstStyle/>
          <a:p>
            <a:r>
              <a:rPr lang="en-GB" sz="2800" dirty="0"/>
              <a:t>Can we be ourselves more so than before?</a:t>
            </a:r>
          </a:p>
        </p:txBody>
      </p:sp>
      <p:sp>
        <p:nvSpPr>
          <p:cNvPr id="9" name="TextBox 8">
            <a:extLst>
              <a:ext uri="{FF2B5EF4-FFF2-40B4-BE49-F238E27FC236}">
                <a16:creationId xmlns:a16="http://schemas.microsoft.com/office/drawing/2014/main" id="{ED945A7A-65B8-48E7-A84C-80F5E531EB81}"/>
              </a:ext>
            </a:extLst>
          </p:cNvPr>
          <p:cNvSpPr txBox="1"/>
          <p:nvPr/>
        </p:nvSpPr>
        <p:spPr>
          <a:xfrm>
            <a:off x="5270758" y="3392970"/>
            <a:ext cx="3073342" cy="523220"/>
          </a:xfrm>
          <a:prstGeom prst="rect">
            <a:avLst/>
          </a:prstGeom>
          <a:noFill/>
        </p:spPr>
        <p:txBody>
          <a:bodyPr wrap="none" rtlCol="0">
            <a:spAutoFit/>
          </a:bodyPr>
          <a:lstStyle/>
          <a:p>
            <a:r>
              <a:rPr lang="en-GB" sz="2800" dirty="0"/>
              <a:t>Will it be more fun?</a:t>
            </a:r>
          </a:p>
        </p:txBody>
      </p:sp>
      <p:sp>
        <p:nvSpPr>
          <p:cNvPr id="11" name="TextBox 10">
            <a:extLst>
              <a:ext uri="{FF2B5EF4-FFF2-40B4-BE49-F238E27FC236}">
                <a16:creationId xmlns:a16="http://schemas.microsoft.com/office/drawing/2014/main" id="{AEC16BDF-D984-4A48-A681-9D69E89F217E}"/>
              </a:ext>
            </a:extLst>
          </p:cNvPr>
          <p:cNvSpPr txBox="1"/>
          <p:nvPr/>
        </p:nvSpPr>
        <p:spPr>
          <a:xfrm>
            <a:off x="678531" y="3916190"/>
            <a:ext cx="3605474" cy="523220"/>
          </a:xfrm>
          <a:prstGeom prst="rect">
            <a:avLst/>
          </a:prstGeom>
          <a:noFill/>
        </p:spPr>
        <p:txBody>
          <a:bodyPr wrap="none" rtlCol="0">
            <a:spAutoFit/>
          </a:bodyPr>
          <a:lstStyle/>
          <a:p>
            <a:r>
              <a:rPr lang="en-GB" sz="2800" dirty="0"/>
              <a:t>Will it help our singing?</a:t>
            </a:r>
          </a:p>
        </p:txBody>
      </p:sp>
      <p:sp>
        <p:nvSpPr>
          <p:cNvPr id="12" name="TextBox 11">
            <a:extLst>
              <a:ext uri="{FF2B5EF4-FFF2-40B4-BE49-F238E27FC236}">
                <a16:creationId xmlns:a16="http://schemas.microsoft.com/office/drawing/2014/main" id="{DD071323-44C0-4886-AE38-638CDECA374F}"/>
              </a:ext>
            </a:extLst>
          </p:cNvPr>
          <p:cNvSpPr txBox="1"/>
          <p:nvPr/>
        </p:nvSpPr>
        <p:spPr>
          <a:xfrm>
            <a:off x="2123710" y="5155322"/>
            <a:ext cx="7378430" cy="523220"/>
          </a:xfrm>
          <a:prstGeom prst="rect">
            <a:avLst/>
          </a:prstGeom>
          <a:noFill/>
        </p:spPr>
        <p:txBody>
          <a:bodyPr wrap="none" rtlCol="0">
            <a:spAutoFit/>
          </a:bodyPr>
          <a:lstStyle/>
          <a:p>
            <a:r>
              <a:rPr lang="en-GB" sz="2800" dirty="0"/>
              <a:t>How much do we need to “change” what we do? </a:t>
            </a:r>
          </a:p>
        </p:txBody>
      </p:sp>
    </p:spTree>
    <p:extLst>
      <p:ext uri="{BB962C8B-B14F-4D97-AF65-F5344CB8AC3E}">
        <p14:creationId xmlns:p14="http://schemas.microsoft.com/office/powerpoint/2010/main" val="1005631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0B6DCA-7191-4572-90B5-35DFA17C5E6F}"/>
              </a:ext>
            </a:extLst>
          </p:cNvPr>
          <p:cNvSpPr txBox="1"/>
          <p:nvPr/>
        </p:nvSpPr>
        <p:spPr>
          <a:xfrm>
            <a:off x="529799" y="2028601"/>
            <a:ext cx="7968382" cy="3450613"/>
          </a:xfrm>
          <a:prstGeom prst="rect">
            <a:avLst/>
          </a:prstGeom>
        </p:spPr>
        <p:txBody>
          <a:bodyPr vert="horz" lIns="91440" tIns="45720" rIns="91440" bIns="45720" rtlCol="0" anchor="ctr">
            <a:normAutofit/>
          </a:bodyPr>
          <a:lstStyle/>
          <a:p>
            <a:pPr algn="ctr">
              <a:lnSpc>
                <a:spcPct val="90000"/>
              </a:lnSpc>
              <a:spcAft>
                <a:spcPts val="600"/>
              </a:spcAft>
            </a:pPr>
            <a:r>
              <a:rPr lang="en-US" sz="3200" dirty="0"/>
              <a:t>Showmanship </a:t>
            </a:r>
            <a:r>
              <a:rPr lang="en-US" sz="3200" dirty="0">
                <a:sym typeface="Wingdings" panose="05000000000000000000" pitchFamily="2" charset="2"/>
              </a:rPr>
              <a:t> Visual Communication</a:t>
            </a:r>
          </a:p>
          <a:p>
            <a:pPr algn="ctr">
              <a:lnSpc>
                <a:spcPct val="90000"/>
              </a:lnSpc>
              <a:spcAft>
                <a:spcPts val="600"/>
              </a:spcAft>
            </a:pPr>
            <a:endParaRPr lang="en-US" sz="2400" dirty="0">
              <a:sym typeface="Wingdings" panose="05000000000000000000" pitchFamily="2" charset="2"/>
            </a:endParaRPr>
          </a:p>
          <a:p>
            <a:pPr algn="ctr">
              <a:lnSpc>
                <a:spcPct val="90000"/>
              </a:lnSpc>
              <a:spcAft>
                <a:spcPts val="600"/>
              </a:spcAft>
            </a:pPr>
            <a:r>
              <a:rPr lang="en-US" sz="2400" dirty="0">
                <a:sym typeface="Wingdings" panose="05000000000000000000" pitchFamily="2" charset="2"/>
              </a:rPr>
              <a:t>The visual communication judge watches and listens to a performance evaluating the degree of </a:t>
            </a:r>
            <a:r>
              <a:rPr lang="en-US" sz="2400" b="1" dirty="0">
                <a:sym typeface="Wingdings" panose="05000000000000000000" pitchFamily="2" charset="2"/>
              </a:rPr>
              <a:t>communication established </a:t>
            </a:r>
            <a:r>
              <a:rPr lang="en-US" sz="2400" dirty="0">
                <a:sym typeface="Wingdings" panose="05000000000000000000" pitchFamily="2" charset="2"/>
              </a:rPr>
              <a:t>with the audience.</a:t>
            </a:r>
            <a:endParaRPr lang="en-US" sz="2400" dirty="0"/>
          </a:p>
        </p:txBody>
      </p:sp>
      <p:sp>
        <p:nvSpPr>
          <p:cNvPr id="8" name="Rectangle 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F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F9EEE58-2ED3-4D33-94EA-9A62CC72E37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54442" y="3104092"/>
            <a:ext cx="1462088" cy="649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379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0B6DCA-7191-4572-90B5-35DFA17C5E6F}"/>
              </a:ext>
            </a:extLst>
          </p:cNvPr>
          <p:cNvSpPr txBox="1"/>
          <p:nvPr/>
        </p:nvSpPr>
        <p:spPr>
          <a:xfrm>
            <a:off x="233951" y="761893"/>
            <a:ext cx="8433751" cy="2384728"/>
          </a:xfrm>
          <a:prstGeom prst="rect">
            <a:avLst/>
          </a:prstGeom>
        </p:spPr>
        <p:txBody>
          <a:bodyPr vert="horz" lIns="91440" tIns="45720" rIns="91440" bIns="45720" rtlCol="0" anchor="ctr">
            <a:normAutofit/>
          </a:bodyPr>
          <a:lstStyle/>
          <a:p>
            <a:pPr>
              <a:lnSpc>
                <a:spcPct val="90000"/>
              </a:lnSpc>
              <a:spcAft>
                <a:spcPts val="600"/>
              </a:spcAft>
            </a:pPr>
            <a:r>
              <a:rPr lang="en-GB" sz="2400" dirty="0">
                <a:effectLst/>
                <a:latin typeface="Arial" panose="020B0604020202020204" pitchFamily="34" charset="0"/>
                <a:cs typeface="Arial" panose="020B0604020202020204" pitchFamily="34" charset="0"/>
              </a:rPr>
              <a:t>“The ultimate goal of any barbershop performance is the communication of music. The three other scoring categories address the quality and artistry of the musical product, while the visual communication category assesses the quality and artistry of the visual product.” </a:t>
            </a:r>
          </a:p>
          <a:p>
            <a:pPr>
              <a:lnSpc>
                <a:spcPct val="90000"/>
              </a:lnSpc>
              <a:spcAft>
                <a:spcPts val="600"/>
              </a:spcAft>
            </a:pPr>
            <a:r>
              <a:rPr lang="en-GB" i="1" dirty="0">
                <a:latin typeface="Arial" panose="020B0604020202020204" pitchFamily="34" charset="0"/>
                <a:cs typeface="Arial" panose="020B0604020202020204" pitchFamily="34" charset="0"/>
              </a:rPr>
              <a:t>Judging category description book - category introduction </a:t>
            </a:r>
          </a:p>
          <a:p>
            <a:pPr>
              <a:lnSpc>
                <a:spcPct val="90000"/>
              </a:lnSpc>
              <a:spcAft>
                <a:spcPts val="600"/>
              </a:spcAft>
            </a:pPr>
            <a:endParaRPr lang="en-GB" sz="2400" i="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F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F9EEE58-2ED3-4D33-94EA-9A62CC72E37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54442" y="3104092"/>
            <a:ext cx="1462088" cy="6498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85FB14D-C8F4-4930-80E8-444E63C1DF68}"/>
              </a:ext>
            </a:extLst>
          </p:cNvPr>
          <p:cNvSpPr txBox="1"/>
          <p:nvPr/>
        </p:nvSpPr>
        <p:spPr>
          <a:xfrm>
            <a:off x="1103013" y="3510769"/>
            <a:ext cx="4328429" cy="769441"/>
          </a:xfrm>
          <a:prstGeom prst="rect">
            <a:avLst/>
          </a:prstGeom>
          <a:noFill/>
        </p:spPr>
        <p:txBody>
          <a:bodyPr wrap="none" rtlCol="0">
            <a:spAutoFit/>
          </a:bodyPr>
          <a:lstStyle/>
          <a:p>
            <a:r>
              <a:rPr lang="en-GB" sz="4400" dirty="0">
                <a:latin typeface="Eras Medium ITC" panose="020B0602030504020804" pitchFamily="34" charset="0"/>
              </a:rPr>
              <a:t>Communication </a:t>
            </a:r>
          </a:p>
        </p:txBody>
      </p:sp>
      <p:sp>
        <p:nvSpPr>
          <p:cNvPr id="11" name="TextBox 10">
            <a:extLst>
              <a:ext uri="{FF2B5EF4-FFF2-40B4-BE49-F238E27FC236}">
                <a16:creationId xmlns:a16="http://schemas.microsoft.com/office/drawing/2014/main" id="{9FB5DB05-EB71-4506-857C-5034347F218E}"/>
              </a:ext>
            </a:extLst>
          </p:cNvPr>
          <p:cNvSpPr txBox="1"/>
          <p:nvPr/>
        </p:nvSpPr>
        <p:spPr>
          <a:xfrm>
            <a:off x="6883901" y="4644358"/>
            <a:ext cx="2103461" cy="769441"/>
          </a:xfrm>
          <a:prstGeom prst="rect">
            <a:avLst/>
          </a:prstGeom>
          <a:noFill/>
        </p:spPr>
        <p:txBody>
          <a:bodyPr wrap="none" rtlCol="0">
            <a:spAutoFit/>
          </a:bodyPr>
          <a:lstStyle/>
          <a:p>
            <a:r>
              <a:rPr lang="en-GB" sz="4400" dirty="0">
                <a:latin typeface="Eras Medium ITC" panose="020B0602030504020804" pitchFamily="34" charset="0"/>
              </a:rPr>
              <a:t>Artistry </a:t>
            </a:r>
          </a:p>
        </p:txBody>
      </p:sp>
    </p:spTree>
    <p:extLst>
      <p:ext uri="{BB962C8B-B14F-4D97-AF65-F5344CB8AC3E}">
        <p14:creationId xmlns:p14="http://schemas.microsoft.com/office/powerpoint/2010/main" val="98914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F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F9EEE58-2ED3-4D33-94EA-9A62CC72E37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54442" y="3104092"/>
            <a:ext cx="1462088" cy="649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79ED587-656A-4EE7-B430-7B92819BEDDF}"/>
              </a:ext>
            </a:extLst>
          </p:cNvPr>
          <p:cNvSpPr txBox="1"/>
          <p:nvPr/>
        </p:nvSpPr>
        <p:spPr>
          <a:xfrm>
            <a:off x="244633" y="1060232"/>
            <a:ext cx="8840288" cy="2517612"/>
          </a:xfrm>
          <a:prstGeom prst="rect">
            <a:avLst/>
          </a:prstGeom>
          <a:noFill/>
        </p:spPr>
        <p:txBody>
          <a:bodyPr wrap="square">
            <a:spAutoFit/>
          </a:bodyPr>
          <a:lstStyle/>
          <a:p>
            <a:pPr>
              <a:lnSpc>
                <a:spcPct val="90000"/>
              </a:lnSpc>
              <a:spcAft>
                <a:spcPts val="600"/>
              </a:spcAft>
            </a:pPr>
            <a:r>
              <a:rPr lang="en-GB" sz="2400" dirty="0">
                <a:effectLst/>
                <a:latin typeface="Arial" panose="020B0604020202020204" pitchFamily="34" charset="0"/>
                <a:cs typeface="Arial" panose="020B0604020202020204" pitchFamily="34" charset="0"/>
              </a:rPr>
              <a:t>“Studies have demonstrated that the majority of communication is processed and received through visual elements; for this reason, the ability of performers to visually express the emotion, story, and message of a song is a significant part of successful connection with an audience.”</a:t>
            </a:r>
          </a:p>
          <a:p>
            <a:pPr>
              <a:lnSpc>
                <a:spcPct val="90000"/>
              </a:lnSpc>
              <a:spcAft>
                <a:spcPts val="600"/>
              </a:spcAft>
            </a:pPr>
            <a:r>
              <a:rPr lang="en-GB" sz="2000" i="1" dirty="0">
                <a:latin typeface="Arial" panose="020B0604020202020204" pitchFamily="34" charset="0"/>
                <a:cs typeface="Arial" panose="020B0604020202020204" pitchFamily="34" charset="0"/>
              </a:rPr>
              <a:t>Judging category description book - category introduction </a:t>
            </a:r>
          </a:p>
          <a:p>
            <a:pPr>
              <a:lnSpc>
                <a:spcPct val="90000"/>
              </a:lnSpc>
              <a:spcAft>
                <a:spcPts val="600"/>
              </a:spcAft>
            </a:pPr>
            <a:endParaRPr lang="en-GB" sz="2400" dirty="0">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9CC35F6-FF5E-4486-9DEE-20655FCDF063}"/>
              </a:ext>
            </a:extLst>
          </p:cNvPr>
          <p:cNvSpPr txBox="1"/>
          <p:nvPr/>
        </p:nvSpPr>
        <p:spPr>
          <a:xfrm>
            <a:off x="1103013" y="3510769"/>
            <a:ext cx="2440092" cy="769441"/>
          </a:xfrm>
          <a:prstGeom prst="rect">
            <a:avLst/>
          </a:prstGeom>
          <a:noFill/>
        </p:spPr>
        <p:txBody>
          <a:bodyPr wrap="none" rtlCol="0">
            <a:spAutoFit/>
          </a:bodyPr>
          <a:lstStyle/>
          <a:p>
            <a:r>
              <a:rPr lang="en-GB" sz="4400" dirty="0">
                <a:latin typeface="Eras Medium ITC" panose="020B0602030504020804" pitchFamily="34" charset="0"/>
              </a:rPr>
              <a:t>Emotion </a:t>
            </a:r>
          </a:p>
        </p:txBody>
      </p:sp>
      <p:sp>
        <p:nvSpPr>
          <p:cNvPr id="12" name="TextBox 11">
            <a:extLst>
              <a:ext uri="{FF2B5EF4-FFF2-40B4-BE49-F238E27FC236}">
                <a16:creationId xmlns:a16="http://schemas.microsoft.com/office/drawing/2014/main" id="{51023AD2-A7AE-4453-B0CF-46DB129034B4}"/>
              </a:ext>
            </a:extLst>
          </p:cNvPr>
          <p:cNvSpPr txBox="1"/>
          <p:nvPr/>
        </p:nvSpPr>
        <p:spPr>
          <a:xfrm>
            <a:off x="5267453" y="4114364"/>
            <a:ext cx="3986989" cy="769441"/>
          </a:xfrm>
          <a:prstGeom prst="rect">
            <a:avLst/>
          </a:prstGeom>
          <a:noFill/>
        </p:spPr>
        <p:txBody>
          <a:bodyPr wrap="none" rtlCol="0">
            <a:spAutoFit/>
          </a:bodyPr>
          <a:lstStyle/>
          <a:p>
            <a:r>
              <a:rPr lang="en-GB" sz="4400" dirty="0">
                <a:latin typeface="Eras Medium ITC" panose="020B0602030504020804" pitchFamily="34" charset="0"/>
              </a:rPr>
              <a:t>Story/message </a:t>
            </a:r>
          </a:p>
        </p:txBody>
      </p:sp>
      <p:sp>
        <p:nvSpPr>
          <p:cNvPr id="13" name="TextBox 12">
            <a:extLst>
              <a:ext uri="{FF2B5EF4-FFF2-40B4-BE49-F238E27FC236}">
                <a16:creationId xmlns:a16="http://schemas.microsoft.com/office/drawing/2014/main" id="{CFEE6994-A97A-4870-9609-6081DB3A2E79}"/>
              </a:ext>
            </a:extLst>
          </p:cNvPr>
          <p:cNvSpPr txBox="1"/>
          <p:nvPr/>
        </p:nvSpPr>
        <p:spPr>
          <a:xfrm>
            <a:off x="1756316" y="4883805"/>
            <a:ext cx="3095719" cy="769441"/>
          </a:xfrm>
          <a:prstGeom prst="rect">
            <a:avLst/>
          </a:prstGeom>
          <a:noFill/>
        </p:spPr>
        <p:txBody>
          <a:bodyPr wrap="none" rtlCol="0">
            <a:spAutoFit/>
          </a:bodyPr>
          <a:lstStyle/>
          <a:p>
            <a:r>
              <a:rPr lang="en-GB" sz="4400" dirty="0">
                <a:latin typeface="Eras Medium ITC" panose="020B0602030504020804" pitchFamily="34" charset="0"/>
              </a:rPr>
              <a:t>Connection</a:t>
            </a:r>
          </a:p>
        </p:txBody>
      </p:sp>
    </p:spTree>
    <p:extLst>
      <p:ext uri="{BB962C8B-B14F-4D97-AF65-F5344CB8AC3E}">
        <p14:creationId xmlns:p14="http://schemas.microsoft.com/office/powerpoint/2010/main" val="368905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F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F9EEE58-2ED3-4D33-94EA-9A62CC72E37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54442" y="3104092"/>
            <a:ext cx="1462088" cy="6498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7AC1D47-F51B-4787-B82E-85554F54D1A0}"/>
              </a:ext>
            </a:extLst>
          </p:cNvPr>
          <p:cNvSpPr txBox="1"/>
          <p:nvPr/>
        </p:nvSpPr>
        <p:spPr>
          <a:xfrm>
            <a:off x="242416" y="861240"/>
            <a:ext cx="9846464" cy="2573012"/>
          </a:xfrm>
          <a:prstGeom prst="rect">
            <a:avLst/>
          </a:prstGeom>
          <a:noFill/>
        </p:spPr>
        <p:txBody>
          <a:bodyPr wrap="square">
            <a:spAutoFit/>
          </a:bodyPr>
          <a:lstStyle/>
          <a:p>
            <a:pPr>
              <a:lnSpc>
                <a:spcPct val="90000"/>
              </a:lnSpc>
              <a:spcAft>
                <a:spcPts val="600"/>
              </a:spcAft>
            </a:pPr>
            <a:r>
              <a:rPr lang="en-GB" sz="2400" dirty="0">
                <a:effectLst/>
                <a:latin typeface="Arial" panose="020B0604020202020204" pitchFamily="34" charset="0"/>
                <a:cs typeface="Arial" panose="020B0604020202020204" pitchFamily="34" charset="0"/>
              </a:rPr>
              <a:t>“Ideally, visual communication enhances and supports the music authentically and naturally, so that these elements are intertwined and inseparable to create a total entertainment experience. With effective visual communication, the performer is able to enhance what the listener hears by reinforcing it with what the viewer sees.” </a:t>
            </a:r>
          </a:p>
          <a:p>
            <a:pPr>
              <a:lnSpc>
                <a:spcPct val="90000"/>
              </a:lnSpc>
              <a:spcAft>
                <a:spcPts val="600"/>
              </a:spcAft>
            </a:pPr>
            <a:r>
              <a:rPr lang="en-GB" i="1" dirty="0">
                <a:latin typeface="Arial" panose="020B0604020202020204" pitchFamily="34" charset="0"/>
                <a:cs typeface="Arial" panose="020B0604020202020204" pitchFamily="34" charset="0"/>
              </a:rPr>
              <a:t>Judging category description book - category introduction </a:t>
            </a:r>
          </a:p>
          <a:p>
            <a:pPr>
              <a:lnSpc>
                <a:spcPct val="90000"/>
              </a:lnSpc>
              <a:spcAft>
                <a:spcPts val="600"/>
              </a:spcAft>
            </a:pPr>
            <a:r>
              <a:rPr lang="en-GB" sz="2400" dirty="0">
                <a:effectLst/>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3CFEF91-5335-4BA1-85EC-C788FDAA5783}"/>
              </a:ext>
            </a:extLst>
          </p:cNvPr>
          <p:cNvSpPr txBox="1"/>
          <p:nvPr/>
        </p:nvSpPr>
        <p:spPr>
          <a:xfrm>
            <a:off x="5267453" y="4114364"/>
            <a:ext cx="3482043" cy="769441"/>
          </a:xfrm>
          <a:prstGeom prst="rect">
            <a:avLst/>
          </a:prstGeom>
          <a:noFill/>
        </p:spPr>
        <p:txBody>
          <a:bodyPr wrap="none" rtlCol="0">
            <a:spAutoFit/>
          </a:bodyPr>
          <a:lstStyle/>
          <a:p>
            <a:r>
              <a:rPr lang="en-GB" sz="4400" dirty="0">
                <a:latin typeface="Eras Medium ITC" panose="020B0602030504020804" pitchFamily="34" charset="0"/>
              </a:rPr>
              <a:t>Authentically</a:t>
            </a:r>
          </a:p>
        </p:txBody>
      </p:sp>
      <p:sp>
        <p:nvSpPr>
          <p:cNvPr id="12" name="TextBox 11">
            <a:extLst>
              <a:ext uri="{FF2B5EF4-FFF2-40B4-BE49-F238E27FC236}">
                <a16:creationId xmlns:a16="http://schemas.microsoft.com/office/drawing/2014/main" id="{38D3C5A7-2277-496D-BC9C-101C1D6626EB}"/>
              </a:ext>
            </a:extLst>
          </p:cNvPr>
          <p:cNvSpPr txBox="1"/>
          <p:nvPr/>
        </p:nvSpPr>
        <p:spPr>
          <a:xfrm>
            <a:off x="1756316" y="4883805"/>
            <a:ext cx="2456122" cy="769441"/>
          </a:xfrm>
          <a:prstGeom prst="rect">
            <a:avLst/>
          </a:prstGeom>
          <a:noFill/>
        </p:spPr>
        <p:txBody>
          <a:bodyPr wrap="none" rtlCol="0">
            <a:spAutoFit/>
          </a:bodyPr>
          <a:lstStyle/>
          <a:p>
            <a:r>
              <a:rPr lang="en-GB" sz="4400" dirty="0">
                <a:latin typeface="Eras Medium ITC" panose="020B0602030504020804" pitchFamily="34" charset="0"/>
              </a:rPr>
              <a:t>Naturally</a:t>
            </a:r>
          </a:p>
        </p:txBody>
      </p:sp>
    </p:spTree>
    <p:extLst>
      <p:ext uri="{BB962C8B-B14F-4D97-AF65-F5344CB8AC3E}">
        <p14:creationId xmlns:p14="http://schemas.microsoft.com/office/powerpoint/2010/main" val="44312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0B6DCA-7191-4572-90B5-35DFA17C5E6F}"/>
              </a:ext>
            </a:extLst>
          </p:cNvPr>
          <p:cNvSpPr txBox="1"/>
          <p:nvPr/>
        </p:nvSpPr>
        <p:spPr>
          <a:xfrm>
            <a:off x="299814" y="1076677"/>
            <a:ext cx="9371847" cy="1725307"/>
          </a:xfrm>
          <a:prstGeom prst="rect">
            <a:avLst/>
          </a:prstGeom>
        </p:spPr>
        <p:txBody>
          <a:bodyPr vert="horz" lIns="91440" tIns="45720" rIns="91440" bIns="45720" rtlCol="0" anchor="ctr">
            <a:noAutofit/>
          </a:bodyPr>
          <a:lstStyle/>
          <a:p>
            <a:pPr lvl="0">
              <a:buSzPts val="1000"/>
              <a:tabLst>
                <a:tab pos="457200" algn="l"/>
              </a:tabLst>
            </a:pPr>
            <a:r>
              <a:rPr lang="en-GB" sz="2500" b="1" dirty="0">
                <a:solidFill>
                  <a:srgbClr val="403F42"/>
                </a:solidFill>
                <a:effectLst/>
                <a:latin typeface="Arial" panose="020B0604020202020204" pitchFamily="34" charset="0"/>
                <a:ea typeface="Times New Roman" panose="02020603050405020304" pitchFamily="18" charset="0"/>
              </a:rPr>
              <a:t>Score weighting</a:t>
            </a:r>
          </a:p>
          <a:p>
            <a:pPr lvl="0">
              <a:buSzPts val="1000"/>
              <a:tabLst>
                <a:tab pos="457200" algn="l"/>
              </a:tabLst>
            </a:pPr>
            <a:endParaRPr lang="en-GB" sz="2500" b="1" dirty="0">
              <a:solidFill>
                <a:srgbClr val="403F42"/>
              </a:solidFill>
              <a:effectLst/>
              <a:latin typeface="Arial" panose="020B060402020202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2500" dirty="0">
                <a:solidFill>
                  <a:srgbClr val="403F42"/>
                </a:solidFill>
                <a:effectLst/>
                <a:latin typeface="Arial" panose="020B0604020202020204" pitchFamily="34" charset="0"/>
                <a:ea typeface="Times New Roman" panose="02020603050405020304" pitchFamily="18" charset="0"/>
              </a:rPr>
              <a:t>Showmanship = Preparation (30%) and Performance (70%) </a:t>
            </a:r>
          </a:p>
          <a:p>
            <a:pPr marL="342900" lvl="0" indent="-342900">
              <a:buSzPts val="1000"/>
              <a:buFont typeface="Symbol" panose="05050102010706020507" pitchFamily="18" charset="2"/>
              <a:buChar char=""/>
              <a:tabLst>
                <a:tab pos="457200" algn="l"/>
              </a:tabLst>
            </a:pPr>
            <a:r>
              <a:rPr lang="en-GB" sz="2500" dirty="0">
                <a:solidFill>
                  <a:srgbClr val="403F42"/>
                </a:solidFill>
                <a:effectLst/>
                <a:latin typeface="Arial" panose="020B0604020202020204" pitchFamily="34" charset="0"/>
                <a:ea typeface="Times New Roman" panose="02020603050405020304" pitchFamily="18" charset="0"/>
              </a:rPr>
              <a:t>Visual Communication = a </a:t>
            </a:r>
            <a:r>
              <a:rPr lang="en-GB" sz="2500" b="1" dirty="0">
                <a:solidFill>
                  <a:srgbClr val="403F42"/>
                </a:solidFill>
                <a:effectLst/>
                <a:latin typeface="Arial" panose="020B0604020202020204" pitchFamily="34" charset="0"/>
                <a:ea typeface="Times New Roman" panose="02020603050405020304" pitchFamily="18" charset="0"/>
              </a:rPr>
              <a:t>holistic</a:t>
            </a:r>
            <a:r>
              <a:rPr lang="en-GB" sz="2500" dirty="0">
                <a:solidFill>
                  <a:srgbClr val="403F42"/>
                </a:solidFill>
                <a:effectLst/>
                <a:latin typeface="Arial" panose="020B0604020202020204" pitchFamily="34" charset="0"/>
                <a:ea typeface="Times New Roman" panose="02020603050405020304" pitchFamily="18" charset="0"/>
              </a:rPr>
              <a:t> category, taking into account all elements of the category, with each song worth a possible 100 points. </a:t>
            </a:r>
            <a:endParaRPr lang="en-GB" sz="2500" dirty="0">
              <a:effectLst/>
              <a:latin typeface="Calibri" panose="020F0502020204030204" pitchFamily="34" charset="0"/>
              <a:ea typeface="Times New Roman" panose="02020603050405020304" pitchFamily="18" charset="0"/>
            </a:endParaRPr>
          </a:p>
        </p:txBody>
      </p:sp>
      <p:sp>
        <p:nvSpPr>
          <p:cNvPr id="8" name="Rectangle 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F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F9EEE58-2ED3-4D33-94EA-9A62CC72E37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54442" y="3104092"/>
            <a:ext cx="1462088" cy="6498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9AF9A05-F00F-429B-A17B-FEE848F2C237}"/>
              </a:ext>
            </a:extLst>
          </p:cNvPr>
          <p:cNvSpPr txBox="1"/>
          <p:nvPr/>
        </p:nvSpPr>
        <p:spPr>
          <a:xfrm>
            <a:off x="529799" y="4056016"/>
            <a:ext cx="7968382" cy="1725307"/>
          </a:xfrm>
          <a:prstGeom prst="rect">
            <a:avLst/>
          </a:prstGeom>
        </p:spPr>
        <p:txBody>
          <a:bodyPr vert="horz" lIns="91440" tIns="45720" rIns="91440" bIns="45720" rtlCol="0" anchor="ctr">
            <a:noAutofit/>
          </a:bodyPr>
          <a:lstStyle/>
          <a:p>
            <a:pPr lvl="0">
              <a:buSzPts val="1000"/>
              <a:tabLst>
                <a:tab pos="457200" algn="l"/>
              </a:tabLst>
            </a:pPr>
            <a:r>
              <a:rPr lang="en-GB" sz="2500" b="1" dirty="0">
                <a:solidFill>
                  <a:srgbClr val="403F42"/>
                </a:solidFill>
                <a:effectLst/>
                <a:latin typeface="Arial" panose="020B0604020202020204" pitchFamily="34" charset="0"/>
                <a:ea typeface="Times New Roman" panose="02020603050405020304" pitchFamily="18" charset="0"/>
              </a:rPr>
              <a:t>Language</a:t>
            </a:r>
          </a:p>
          <a:p>
            <a:pPr lvl="0">
              <a:buSzPts val="1000"/>
              <a:tabLst>
                <a:tab pos="457200" algn="l"/>
              </a:tabLst>
            </a:pPr>
            <a:endParaRPr lang="en-GB" sz="2500" b="1" dirty="0">
              <a:solidFill>
                <a:srgbClr val="403F42"/>
              </a:solidFill>
              <a:effectLst/>
              <a:latin typeface="Arial" panose="020B060402020202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2500" dirty="0">
                <a:solidFill>
                  <a:srgbClr val="403F42"/>
                </a:solidFill>
                <a:effectLst/>
                <a:latin typeface="Arial" panose="020B0604020202020204" pitchFamily="34" charset="0"/>
                <a:ea typeface="Times New Roman" panose="02020603050405020304" pitchFamily="18" charset="0"/>
              </a:rPr>
              <a:t>Gender neutral </a:t>
            </a:r>
          </a:p>
          <a:p>
            <a:pPr marL="342900" lvl="0" indent="-342900">
              <a:buSzPts val="1000"/>
              <a:buFont typeface="Symbol" panose="05050102010706020507" pitchFamily="18" charset="2"/>
              <a:buChar char=""/>
              <a:tabLst>
                <a:tab pos="457200" algn="l"/>
              </a:tabLst>
            </a:pPr>
            <a:r>
              <a:rPr lang="en-GB" sz="2500" dirty="0">
                <a:solidFill>
                  <a:srgbClr val="403F42"/>
                </a:solidFill>
                <a:latin typeface="Arial" panose="020B0604020202020204" pitchFamily="34" charset="0"/>
                <a:ea typeface="Times New Roman" panose="02020603050405020304" pitchFamily="18" charset="0"/>
              </a:rPr>
              <a:t>Culturally neutral </a:t>
            </a:r>
          </a:p>
          <a:p>
            <a:pPr marL="342900" lvl="0" indent="-342900">
              <a:buSzPts val="1000"/>
              <a:buFont typeface="Symbol" panose="05050102010706020507" pitchFamily="18" charset="2"/>
              <a:buChar char=""/>
              <a:tabLst>
                <a:tab pos="457200" algn="l"/>
              </a:tabLst>
            </a:pPr>
            <a:r>
              <a:rPr lang="en-GB" sz="2500" dirty="0">
                <a:solidFill>
                  <a:srgbClr val="403F42"/>
                </a:solidFill>
                <a:effectLst/>
                <a:latin typeface="Arial" panose="020B0604020202020204" pitchFamily="34" charset="0"/>
                <a:ea typeface="Times New Roman" panose="02020603050405020304" pitchFamily="18" charset="0"/>
              </a:rPr>
              <a:t>Positive language </a:t>
            </a:r>
          </a:p>
          <a:p>
            <a:pPr marL="342900" lvl="0" indent="-342900">
              <a:buSzPts val="1000"/>
              <a:buFont typeface="Symbol" panose="05050102010706020507" pitchFamily="18" charset="2"/>
              <a:buChar char=""/>
              <a:tabLst>
                <a:tab pos="457200" algn="l"/>
              </a:tabLst>
            </a:pPr>
            <a:r>
              <a:rPr lang="en-GB" sz="2500" dirty="0">
                <a:solidFill>
                  <a:srgbClr val="403F42"/>
                </a:solidFill>
                <a:latin typeface="Arial" panose="020B0604020202020204" pitchFamily="34" charset="0"/>
                <a:ea typeface="Times New Roman" panose="02020603050405020304" pitchFamily="18" charset="0"/>
              </a:rPr>
              <a:t>Clearer – especially if English is a 2</a:t>
            </a:r>
            <a:r>
              <a:rPr lang="en-GB" sz="2500" baseline="30000" dirty="0">
                <a:solidFill>
                  <a:srgbClr val="403F42"/>
                </a:solidFill>
                <a:latin typeface="Arial" panose="020B0604020202020204" pitchFamily="34" charset="0"/>
                <a:ea typeface="Times New Roman" panose="02020603050405020304" pitchFamily="18" charset="0"/>
              </a:rPr>
              <a:t>nd</a:t>
            </a:r>
            <a:r>
              <a:rPr lang="en-GB" sz="2500" dirty="0">
                <a:solidFill>
                  <a:srgbClr val="403F42"/>
                </a:solidFill>
                <a:latin typeface="Arial" panose="020B0604020202020204" pitchFamily="34" charset="0"/>
                <a:ea typeface="Times New Roman" panose="02020603050405020304" pitchFamily="18" charset="0"/>
              </a:rPr>
              <a:t> language</a:t>
            </a:r>
            <a:r>
              <a:rPr lang="en-GB" sz="2500" dirty="0">
                <a:solidFill>
                  <a:srgbClr val="403F42"/>
                </a:solidFill>
                <a:effectLst/>
                <a:latin typeface="Arial" panose="020B0604020202020204" pitchFamily="34" charset="0"/>
                <a:ea typeface="Times New Roman" panose="02020603050405020304" pitchFamily="18" charset="0"/>
              </a:rPr>
              <a:t> </a:t>
            </a:r>
            <a:endParaRPr lang="en-GB" sz="25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51088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0B6DCA-7191-4572-90B5-35DFA17C5E6F}"/>
              </a:ext>
            </a:extLst>
          </p:cNvPr>
          <p:cNvSpPr txBox="1"/>
          <p:nvPr/>
        </p:nvSpPr>
        <p:spPr>
          <a:xfrm>
            <a:off x="299814" y="214023"/>
            <a:ext cx="9371847" cy="1725307"/>
          </a:xfrm>
          <a:prstGeom prst="rect">
            <a:avLst/>
          </a:prstGeom>
        </p:spPr>
        <p:txBody>
          <a:bodyPr vert="horz" lIns="91440" tIns="45720" rIns="91440" bIns="45720" rtlCol="0" anchor="ctr">
            <a:noAutofit/>
          </a:bodyPr>
          <a:lstStyle/>
          <a:p>
            <a:pPr lvl="0">
              <a:buSzPts val="1000"/>
              <a:tabLst>
                <a:tab pos="457200" algn="l"/>
              </a:tabLst>
            </a:pPr>
            <a:r>
              <a:rPr lang="en-GB" sz="2500" b="1" dirty="0">
                <a:solidFill>
                  <a:srgbClr val="403F42"/>
                </a:solidFill>
                <a:effectLst/>
                <a:latin typeface="Arial" panose="020B0604020202020204" pitchFamily="34" charset="0"/>
                <a:ea typeface="Times New Roman" panose="02020603050405020304" pitchFamily="18" charset="0"/>
              </a:rPr>
              <a:t>Judging criteria elements</a:t>
            </a:r>
          </a:p>
        </p:txBody>
      </p:sp>
      <p:sp>
        <p:nvSpPr>
          <p:cNvPr id="8" name="Rectangle 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F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F9EEE58-2ED3-4D33-94EA-9A62CC72E37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54442" y="3104092"/>
            <a:ext cx="1462088" cy="6498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9AF9A05-F00F-429B-A17B-FEE848F2C237}"/>
              </a:ext>
            </a:extLst>
          </p:cNvPr>
          <p:cNvSpPr txBox="1"/>
          <p:nvPr/>
        </p:nvSpPr>
        <p:spPr>
          <a:xfrm>
            <a:off x="299814" y="1683593"/>
            <a:ext cx="7968382" cy="1725307"/>
          </a:xfrm>
          <a:prstGeom prst="rect">
            <a:avLst/>
          </a:prstGeom>
        </p:spPr>
        <p:txBody>
          <a:bodyPr vert="horz" lIns="91440" tIns="45720" rIns="91440" bIns="45720" rtlCol="0" anchor="ctr">
            <a:noAutofit/>
          </a:bodyPr>
          <a:lstStyle/>
          <a:p>
            <a:pPr lvl="0">
              <a:buSzPts val="1000"/>
              <a:tabLst>
                <a:tab pos="457200" algn="l"/>
              </a:tabLst>
            </a:pPr>
            <a:endParaRPr lang="en-GB" sz="2500" b="1" dirty="0">
              <a:solidFill>
                <a:srgbClr val="403F42"/>
              </a:solidFill>
              <a:effectLst/>
              <a:latin typeface="Arial" panose="020B0604020202020204" pitchFamily="34" charset="0"/>
              <a:ea typeface="Times New Roman" panose="02020603050405020304" pitchFamily="18" charset="0"/>
            </a:endParaRPr>
          </a:p>
          <a:p>
            <a:pPr lvl="0">
              <a:buSzPts val="1000"/>
              <a:tabLst>
                <a:tab pos="457200" algn="l"/>
              </a:tabLst>
            </a:pPr>
            <a:endParaRPr lang="en-GB" sz="2500" b="1" dirty="0">
              <a:solidFill>
                <a:srgbClr val="403F42"/>
              </a:solidFill>
              <a:effectLst/>
              <a:latin typeface="Arial" panose="020B0604020202020204" pitchFamily="34" charset="0"/>
              <a:ea typeface="Times New Roman" panose="02020603050405020304" pitchFamily="18" charset="0"/>
            </a:endParaRPr>
          </a:p>
        </p:txBody>
      </p:sp>
      <p:pic>
        <p:nvPicPr>
          <p:cNvPr id="7" name="Picture 6">
            <a:extLst>
              <a:ext uri="{FF2B5EF4-FFF2-40B4-BE49-F238E27FC236}">
                <a16:creationId xmlns:a16="http://schemas.microsoft.com/office/drawing/2014/main" id="{F5C630A0-0FF6-4875-9A5D-23512BE6905F}"/>
              </a:ext>
            </a:extLst>
          </p:cNvPr>
          <p:cNvPicPr>
            <a:picLocks noChangeAspect="1"/>
          </p:cNvPicPr>
          <p:nvPr/>
        </p:nvPicPr>
        <p:blipFill rotWithShape="1">
          <a:blip r:embed="rId4"/>
          <a:srcRect l="11029" t="23048" r="12102" b="8952"/>
          <a:stretch/>
        </p:blipFill>
        <p:spPr>
          <a:xfrm>
            <a:off x="130292" y="2014455"/>
            <a:ext cx="8706931" cy="4332577"/>
          </a:xfrm>
          <a:prstGeom prst="rect">
            <a:avLst/>
          </a:prstGeom>
        </p:spPr>
      </p:pic>
    </p:spTree>
    <p:extLst>
      <p:ext uri="{BB962C8B-B14F-4D97-AF65-F5344CB8AC3E}">
        <p14:creationId xmlns:p14="http://schemas.microsoft.com/office/powerpoint/2010/main" val="1379995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F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F9EEE58-2ED3-4D33-94EA-9A62CC72E37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54442" y="3104092"/>
            <a:ext cx="1462088" cy="6498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9AF9A05-F00F-429B-A17B-FEE848F2C237}"/>
              </a:ext>
            </a:extLst>
          </p:cNvPr>
          <p:cNvSpPr txBox="1"/>
          <p:nvPr/>
        </p:nvSpPr>
        <p:spPr>
          <a:xfrm>
            <a:off x="299814" y="1683593"/>
            <a:ext cx="7968382" cy="1725307"/>
          </a:xfrm>
          <a:prstGeom prst="rect">
            <a:avLst/>
          </a:prstGeom>
        </p:spPr>
        <p:txBody>
          <a:bodyPr vert="horz" lIns="91440" tIns="45720" rIns="91440" bIns="45720" rtlCol="0" anchor="ctr">
            <a:noAutofit/>
          </a:bodyPr>
          <a:lstStyle/>
          <a:p>
            <a:pPr lvl="0">
              <a:buSzPts val="1000"/>
              <a:tabLst>
                <a:tab pos="457200" algn="l"/>
              </a:tabLst>
            </a:pPr>
            <a:endParaRPr lang="en-GB" sz="2500" b="1" dirty="0">
              <a:solidFill>
                <a:srgbClr val="403F42"/>
              </a:solidFill>
              <a:effectLst/>
              <a:latin typeface="Arial" panose="020B0604020202020204" pitchFamily="34" charset="0"/>
              <a:ea typeface="Times New Roman" panose="02020603050405020304" pitchFamily="18" charset="0"/>
            </a:endParaRPr>
          </a:p>
          <a:p>
            <a:pPr lvl="0">
              <a:buSzPts val="1000"/>
              <a:tabLst>
                <a:tab pos="457200" algn="l"/>
              </a:tabLst>
            </a:pPr>
            <a:endParaRPr lang="en-GB" sz="2500" b="1" dirty="0">
              <a:solidFill>
                <a:srgbClr val="403F42"/>
              </a:solidFill>
              <a:effectLst/>
              <a:latin typeface="Arial" panose="020B060402020202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32FF4CEF-A8F2-4718-8660-4BEA24C7EC26}"/>
              </a:ext>
            </a:extLst>
          </p:cNvPr>
          <p:cNvPicPr>
            <a:picLocks noChangeAspect="1"/>
          </p:cNvPicPr>
          <p:nvPr/>
        </p:nvPicPr>
        <p:blipFill rotWithShape="1">
          <a:blip r:embed="rId4"/>
          <a:srcRect l="34643" t="14882" r="35285" b="8357"/>
          <a:stretch/>
        </p:blipFill>
        <p:spPr>
          <a:xfrm>
            <a:off x="853420" y="119228"/>
            <a:ext cx="4410932" cy="6333442"/>
          </a:xfrm>
          <a:prstGeom prst="rect">
            <a:avLst/>
          </a:prstGeom>
        </p:spPr>
      </p:pic>
    </p:spTree>
    <p:extLst>
      <p:ext uri="{BB962C8B-B14F-4D97-AF65-F5344CB8AC3E}">
        <p14:creationId xmlns:p14="http://schemas.microsoft.com/office/powerpoint/2010/main" val="3495836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F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F9EEE58-2ED3-4D33-94EA-9A62CC72E37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54442" y="3104092"/>
            <a:ext cx="1462088" cy="6498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9AF9A05-F00F-429B-A17B-FEE848F2C237}"/>
              </a:ext>
            </a:extLst>
          </p:cNvPr>
          <p:cNvSpPr txBox="1"/>
          <p:nvPr/>
        </p:nvSpPr>
        <p:spPr>
          <a:xfrm>
            <a:off x="299814" y="1683593"/>
            <a:ext cx="7968382" cy="1725307"/>
          </a:xfrm>
          <a:prstGeom prst="rect">
            <a:avLst/>
          </a:prstGeom>
        </p:spPr>
        <p:txBody>
          <a:bodyPr vert="horz" lIns="91440" tIns="45720" rIns="91440" bIns="45720" rtlCol="0" anchor="ctr">
            <a:noAutofit/>
          </a:bodyPr>
          <a:lstStyle/>
          <a:p>
            <a:pPr lvl="0">
              <a:buSzPts val="1000"/>
              <a:tabLst>
                <a:tab pos="457200" algn="l"/>
              </a:tabLst>
            </a:pPr>
            <a:endParaRPr lang="en-GB" sz="2500" b="1" dirty="0">
              <a:solidFill>
                <a:srgbClr val="403F42"/>
              </a:solidFill>
              <a:effectLst/>
              <a:latin typeface="Arial" panose="020B0604020202020204" pitchFamily="34" charset="0"/>
              <a:ea typeface="Times New Roman" panose="02020603050405020304" pitchFamily="18" charset="0"/>
            </a:endParaRPr>
          </a:p>
          <a:p>
            <a:pPr lvl="0">
              <a:buSzPts val="1000"/>
              <a:tabLst>
                <a:tab pos="457200" algn="l"/>
              </a:tabLst>
            </a:pPr>
            <a:endParaRPr lang="en-GB" sz="2500" b="1" dirty="0">
              <a:solidFill>
                <a:srgbClr val="403F42"/>
              </a:solidFill>
              <a:effectLst/>
              <a:latin typeface="Arial" panose="020B0604020202020204" pitchFamily="34" charset="0"/>
              <a:ea typeface="Times New Roman" panose="02020603050405020304" pitchFamily="18" charset="0"/>
            </a:endParaRPr>
          </a:p>
        </p:txBody>
      </p:sp>
      <p:sp>
        <p:nvSpPr>
          <p:cNvPr id="9" name="TextBox 8">
            <a:extLst>
              <a:ext uri="{FF2B5EF4-FFF2-40B4-BE49-F238E27FC236}">
                <a16:creationId xmlns:a16="http://schemas.microsoft.com/office/drawing/2014/main" id="{AF8DE5B8-5FAA-4D99-B83E-A9A906EC8B5D}"/>
              </a:ext>
            </a:extLst>
          </p:cNvPr>
          <p:cNvSpPr txBox="1"/>
          <p:nvPr/>
        </p:nvSpPr>
        <p:spPr>
          <a:xfrm>
            <a:off x="1136428" y="1052375"/>
            <a:ext cx="6098582" cy="369332"/>
          </a:xfrm>
          <a:prstGeom prst="rect">
            <a:avLst/>
          </a:prstGeom>
          <a:noFill/>
        </p:spPr>
        <p:txBody>
          <a:bodyPr wrap="square">
            <a:spAutoFit/>
          </a:bodyPr>
          <a:lstStyle/>
          <a:p>
            <a:r>
              <a:rPr lang="en-GB" dirty="0"/>
              <a:t>https://www.youtube.com/watch?v=yHbrjsuo8UY</a:t>
            </a:r>
          </a:p>
        </p:txBody>
      </p:sp>
      <p:pic>
        <p:nvPicPr>
          <p:cNvPr id="7" name="Picture 6">
            <a:extLst>
              <a:ext uri="{FF2B5EF4-FFF2-40B4-BE49-F238E27FC236}">
                <a16:creationId xmlns:a16="http://schemas.microsoft.com/office/drawing/2014/main" id="{F184AFDA-985E-4617-9EFF-F40F6B0DA619}"/>
              </a:ext>
            </a:extLst>
          </p:cNvPr>
          <p:cNvPicPr>
            <a:picLocks noChangeAspect="1"/>
          </p:cNvPicPr>
          <p:nvPr/>
        </p:nvPicPr>
        <p:blipFill>
          <a:blip r:embed="rId4"/>
          <a:stretch>
            <a:fillRect/>
          </a:stretch>
        </p:blipFill>
        <p:spPr>
          <a:xfrm>
            <a:off x="1013186" y="1683593"/>
            <a:ext cx="3680560" cy="2070315"/>
          </a:xfrm>
          <a:prstGeom prst="rect">
            <a:avLst/>
          </a:prstGeom>
        </p:spPr>
      </p:pic>
      <p:sp>
        <p:nvSpPr>
          <p:cNvPr id="12" name="TextBox 11">
            <a:extLst>
              <a:ext uri="{FF2B5EF4-FFF2-40B4-BE49-F238E27FC236}">
                <a16:creationId xmlns:a16="http://schemas.microsoft.com/office/drawing/2014/main" id="{681C1B46-F63C-4D12-AEFD-D145609F8DB0}"/>
              </a:ext>
            </a:extLst>
          </p:cNvPr>
          <p:cNvSpPr txBox="1"/>
          <p:nvPr/>
        </p:nvSpPr>
        <p:spPr>
          <a:xfrm>
            <a:off x="4342022" y="6112821"/>
            <a:ext cx="6098582" cy="369332"/>
          </a:xfrm>
          <a:prstGeom prst="rect">
            <a:avLst/>
          </a:prstGeom>
          <a:noFill/>
        </p:spPr>
        <p:txBody>
          <a:bodyPr wrap="square">
            <a:spAutoFit/>
          </a:bodyPr>
          <a:lstStyle/>
          <a:p>
            <a:r>
              <a:rPr lang="en-GB" dirty="0"/>
              <a:t>https://www.youtube.com/watch?v=xxDxzGX7HX8</a:t>
            </a:r>
          </a:p>
        </p:txBody>
      </p:sp>
      <p:pic>
        <p:nvPicPr>
          <p:cNvPr id="14" name="Picture 13">
            <a:extLst>
              <a:ext uri="{FF2B5EF4-FFF2-40B4-BE49-F238E27FC236}">
                <a16:creationId xmlns:a16="http://schemas.microsoft.com/office/drawing/2014/main" id="{0A18C0AB-F134-4738-804E-0EB5DD41D8D2}"/>
              </a:ext>
            </a:extLst>
          </p:cNvPr>
          <p:cNvPicPr>
            <a:picLocks noChangeAspect="1"/>
          </p:cNvPicPr>
          <p:nvPr/>
        </p:nvPicPr>
        <p:blipFill rotWithShape="1">
          <a:blip r:embed="rId5"/>
          <a:srcRect l="13475" t="24549" r="40658" b="29718"/>
          <a:stretch/>
        </p:blipFill>
        <p:spPr>
          <a:xfrm>
            <a:off x="4813444" y="3572175"/>
            <a:ext cx="3982257" cy="2233450"/>
          </a:xfrm>
          <a:prstGeom prst="rect">
            <a:avLst/>
          </a:prstGeom>
        </p:spPr>
      </p:pic>
    </p:spTree>
    <p:extLst>
      <p:ext uri="{BB962C8B-B14F-4D97-AF65-F5344CB8AC3E}">
        <p14:creationId xmlns:p14="http://schemas.microsoft.com/office/powerpoint/2010/main" val="3760864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1187</Words>
  <Application>Microsoft Office PowerPoint</Application>
  <PresentationFormat>Widescreen</PresentationFormat>
  <Paragraphs>96</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Eras Medium ITC</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 Mills</dc:creator>
  <cp:lastModifiedBy>Ellie Mills</cp:lastModifiedBy>
  <cp:revision>12</cp:revision>
  <cp:lastPrinted>2021-07-14T12:47:10Z</cp:lastPrinted>
  <dcterms:created xsi:type="dcterms:W3CDTF">2020-08-12T15:14:58Z</dcterms:created>
  <dcterms:modified xsi:type="dcterms:W3CDTF">2021-07-14T12:47:24Z</dcterms:modified>
</cp:coreProperties>
</file>