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ie Mills" initials="EM" lastIdx="2" clrIdx="0">
    <p:extLst>
      <p:ext uri="{19B8F6BF-5375-455C-9EA6-DF929625EA0E}">
        <p15:presenceInfo xmlns:p15="http://schemas.microsoft.com/office/powerpoint/2012/main" userId="034b94f8d539b4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74321" autoAdjust="0"/>
  </p:normalViewPr>
  <p:slideViewPr>
    <p:cSldViewPr snapToGrid="0">
      <p:cViewPr varScale="1">
        <p:scale>
          <a:sx n="49" d="100"/>
          <a:sy n="49" d="100"/>
        </p:scale>
        <p:origin x="13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76A76-B58B-4623-9DA1-CBF3FA374CD2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77514-81EE-4489-9A6D-9A8569756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68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77514-81EE-4489-9A6D-9A856975619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97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. when we sing loudly our vocal mechanism works a bit harder. Vocal folds become thick and we use more air pressure. Muscles that stabilise our sound are engaged. </a:t>
            </a:r>
          </a:p>
          <a:p>
            <a:r>
              <a:rPr lang="en-GB" dirty="0"/>
              <a:t>To check accuracy and how we’re singing we need to start quietly. </a:t>
            </a:r>
          </a:p>
          <a:p>
            <a:r>
              <a:rPr lang="en-GB" dirty="0"/>
              <a:t>Quietly – air pressure goes down, we relax, folds are thinner. </a:t>
            </a:r>
          </a:p>
          <a:p>
            <a:r>
              <a:rPr lang="en-GB" dirty="0"/>
              <a:t>Then we increase our volume with that kind of singing.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77514-81EE-4489-9A6D-9A856975619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73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Keep the air flowing. Come back in after breathing. Just keep air flowing. </a:t>
            </a:r>
          </a:p>
          <a:p>
            <a:r>
              <a:rPr lang="en-GB" dirty="0"/>
              <a:t>Think about what you feel. </a:t>
            </a:r>
          </a:p>
          <a:p>
            <a:r>
              <a:rPr lang="en-GB" dirty="0"/>
              <a:t>Buzzing in your vocal folds. When you do open with air flow the buzz is slightly lower than if you don’t. </a:t>
            </a:r>
          </a:p>
          <a:p>
            <a:r>
              <a:rPr lang="en-GB" dirty="0"/>
              <a:t>Kite – keep it flying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77514-81EE-4489-9A6D-9A856975619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290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relaxed as you can keep it.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77514-81EE-4489-9A6D-9A856975619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428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quieter you go there will be a crack in your voice. You’ll want to put tension in. When your voice cracks it because we have tensed to control it. Instead, take the tension out by relaxing. </a:t>
            </a:r>
          </a:p>
          <a:p>
            <a:r>
              <a:rPr lang="en-GB" dirty="0"/>
              <a:t>Anywhere in the range – vary it.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77514-81EE-4489-9A6D-9A856975619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42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D7B2E-8E49-4F69-A199-85BDB38AE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F22E06-F1F6-44DD-B900-458447EDC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FE338-D17A-4822-BB57-C9346052C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9F5B7-9699-4110-BE18-A35FFAF3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70BC3-375F-46A5-A6E9-45582D476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14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C1367-1873-4B83-B7F8-9C031E40D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193AB-D89C-4DB2-BA41-86201E2BF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86819-0DDC-488B-86C9-53CEB5A31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D9B28-AA79-4DBE-BFBD-44A307D2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586BB-ADA9-4CA3-A2EC-0E37B465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38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8310C3-FB02-4F6C-A2D1-C6A493034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44B72-F484-4E33-BA7F-101C8CB24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E3509-08AA-4D5F-B215-6D8276F5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7292D-E35E-47AA-8F18-CB3F68076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02ADA-B5F4-417E-BAEA-2185E9AF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30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9C2D-FCF5-4CC6-B7A0-ABB027E54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36881-0179-41E7-96FB-E7F3CB2A1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CB572-AA11-49B1-8D5D-964362A6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E1F3F-D846-462B-90FF-5D3D99456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A1A3C-71ED-4D8D-82EE-B55A6B4F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406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F0C12-1C8F-48C3-90C7-CB91B05C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D5FE3-003F-462E-A112-262EA3F1E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22ED0-02E9-4AD5-B344-09CF780C7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CA5D-11F6-4EF8-9830-8AF63D58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07EA2-2421-4FE1-BF04-CF3B39F1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58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43E0F-693C-42AF-AF29-BB424758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E85E3-3DC8-4C8C-878A-0DA0D2402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BC3E5-5876-4197-A47C-750E0D30A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A5042-1E70-4850-8591-2FDB1D7C2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DEB60-7CD7-4089-BE64-5482EB096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1295B-118A-454F-83A7-A424C9CC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1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C2323-93E9-4893-99F0-CC792F22F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55BE7-E2F5-457B-AD2B-F453F5FF8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28A07-B141-4880-9B46-D727CD3D6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8FA3F-9EBD-4679-8D53-A43857771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F0E956-3DBC-4250-942B-6F3FBB240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1B1F73-E357-4AD5-AA3F-610746BC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94CCEE-574F-4D27-8953-D636FA0D2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DB5DB7-2D5C-48A1-B11E-BB30D2AA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56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7A20E-267E-4BB0-AE88-C7594204C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B9132-254A-4A77-BF58-C6723234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C656F-C2AC-4056-8701-7055ED0B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F6AEE-769C-4EDE-A008-401BE7DDC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40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E92DD-778A-4F9C-A9DE-B4B5988B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36EB9-1816-464A-AC8D-E2BFB050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66D64-CD1D-4E5F-AA15-4C23969C4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2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B9D4E-E04D-43C1-9934-0BFEA8FA2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9D5C-BC2E-4A00-8F35-740CA75D5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326E8-C693-4CFB-A748-06079C9F9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27019-6B19-4FAF-A191-D73506EEE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79EC7-75B1-444E-9CC7-53CDFC37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5F506-8ED7-4B78-8A90-0447F4ED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95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D856-35E4-4FDC-98D4-456BD024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3C891-EC13-4BC2-ABA8-743791F9DF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5E9A4-8BEA-49FB-9A51-E06724DF6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B3C3E-99B6-4060-829A-B843915DF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13973-9A70-4D52-B984-CD19CE06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9B3E0-291E-4BBB-B4B5-C7536803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87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DDF0F9-131C-43B2-B295-1CC7F329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85A52-76AB-40FF-BF22-29AA03C03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8A126-39DB-402D-AFCD-3E62E991E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250A2-F3DB-4EB2-8F1A-191C008CCF5C}" type="datetimeFigureOut">
              <a:rPr lang="en-GB" smtClean="0"/>
              <a:t>12/08/2020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E25ED-07D8-424C-ADAA-24B3EDFD5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D50F1-D91F-402F-8C50-E55D4C842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9C810-8D32-42F6-8290-FA397B3A2A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9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2D62542-732D-4CAE-9057-93930CAF2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D44B13E-5D8C-4D46-917F-29A6AD815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28" name="Freeform 5">
              <a:extLst>
                <a:ext uri="{FF2B5EF4-FFF2-40B4-BE49-F238E27FC236}">
                  <a16:creationId xmlns:a16="http://schemas.microsoft.com/office/drawing/2014/main" id="{A8A7F024-7A50-4CAA-BEDC-C4DA439EC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9" name="Freeform 6">
              <a:extLst>
                <a:ext uri="{FF2B5EF4-FFF2-40B4-BE49-F238E27FC236}">
                  <a16:creationId xmlns:a16="http://schemas.microsoft.com/office/drawing/2014/main" id="{CBF7C5E3-3522-4FD6-A927-C37F276810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0" name="Freeform 7">
              <a:extLst>
                <a:ext uri="{FF2B5EF4-FFF2-40B4-BE49-F238E27FC236}">
                  <a16:creationId xmlns:a16="http://schemas.microsoft.com/office/drawing/2014/main" id="{13844540-ABDE-40C9-A24D-2D4725399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1" name="Freeform 8">
              <a:extLst>
                <a:ext uri="{FF2B5EF4-FFF2-40B4-BE49-F238E27FC236}">
                  <a16:creationId xmlns:a16="http://schemas.microsoft.com/office/drawing/2014/main" id="{32428B88-297F-4FCC-A5C8-1C3E619EB2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2" name="Freeform 9">
              <a:extLst>
                <a:ext uri="{FF2B5EF4-FFF2-40B4-BE49-F238E27FC236}">
                  <a16:creationId xmlns:a16="http://schemas.microsoft.com/office/drawing/2014/main" id="{F659ABF4-8881-44AC-852C-5D368A236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3" name="Freeform 10">
              <a:extLst>
                <a:ext uri="{FF2B5EF4-FFF2-40B4-BE49-F238E27FC236}">
                  <a16:creationId xmlns:a16="http://schemas.microsoft.com/office/drawing/2014/main" id="{2C46FA5D-5BC7-483D-B560-3A5BE70BE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4" name="Freeform 11">
              <a:extLst>
                <a:ext uri="{FF2B5EF4-FFF2-40B4-BE49-F238E27FC236}">
                  <a16:creationId xmlns:a16="http://schemas.microsoft.com/office/drawing/2014/main" id="{DC248F3F-2678-4587-9DF3-B5AC0A2C95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5" name="Freeform 12">
              <a:extLst>
                <a:ext uri="{FF2B5EF4-FFF2-40B4-BE49-F238E27FC236}">
                  <a16:creationId xmlns:a16="http://schemas.microsoft.com/office/drawing/2014/main" id="{0937B686-2E5D-4E3A-8278-5201DFA525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6" name="Freeform 13">
              <a:extLst>
                <a:ext uri="{FF2B5EF4-FFF2-40B4-BE49-F238E27FC236}">
                  <a16:creationId xmlns:a16="http://schemas.microsoft.com/office/drawing/2014/main" id="{A0DD5A03-18FF-4798-9D6B-8AFB8E1EF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7" name="Freeform 14">
              <a:extLst>
                <a:ext uri="{FF2B5EF4-FFF2-40B4-BE49-F238E27FC236}">
                  <a16:creationId xmlns:a16="http://schemas.microsoft.com/office/drawing/2014/main" id="{496A90F5-ED19-486E-B11C-7B9A52513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8" name="Freeform 15">
              <a:extLst>
                <a:ext uri="{FF2B5EF4-FFF2-40B4-BE49-F238E27FC236}">
                  <a16:creationId xmlns:a16="http://schemas.microsoft.com/office/drawing/2014/main" id="{5AC1538B-C292-4B55-B8E6-145768F6B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9" name="Freeform 16">
              <a:extLst>
                <a:ext uri="{FF2B5EF4-FFF2-40B4-BE49-F238E27FC236}">
                  <a16:creationId xmlns:a16="http://schemas.microsoft.com/office/drawing/2014/main" id="{CBEEEAE9-588E-48D5-B54A-139ABAA84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0" name="Freeform 17">
              <a:extLst>
                <a:ext uri="{FF2B5EF4-FFF2-40B4-BE49-F238E27FC236}">
                  <a16:creationId xmlns:a16="http://schemas.microsoft.com/office/drawing/2014/main" id="{E3986173-39C2-40E4-AF9C-3D6816D47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1" name="Freeform 18">
              <a:extLst>
                <a:ext uri="{FF2B5EF4-FFF2-40B4-BE49-F238E27FC236}">
                  <a16:creationId xmlns:a16="http://schemas.microsoft.com/office/drawing/2014/main" id="{969076E8-4EC7-4561-9747-016484167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2" name="Freeform 19">
              <a:extLst>
                <a:ext uri="{FF2B5EF4-FFF2-40B4-BE49-F238E27FC236}">
                  <a16:creationId xmlns:a16="http://schemas.microsoft.com/office/drawing/2014/main" id="{CD55027D-97FB-4C8A-AE16-B5F49EFA8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3" name="Freeform 20">
              <a:extLst>
                <a:ext uri="{FF2B5EF4-FFF2-40B4-BE49-F238E27FC236}">
                  <a16:creationId xmlns:a16="http://schemas.microsoft.com/office/drawing/2014/main" id="{D3C94C24-AE67-42F8-90B0-0A2F0A716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4" name="Freeform 21">
              <a:extLst>
                <a:ext uri="{FF2B5EF4-FFF2-40B4-BE49-F238E27FC236}">
                  <a16:creationId xmlns:a16="http://schemas.microsoft.com/office/drawing/2014/main" id="{DD6D31FA-53DB-4DA2-A173-33B306419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5" name="Freeform 22">
              <a:extLst>
                <a:ext uri="{FF2B5EF4-FFF2-40B4-BE49-F238E27FC236}">
                  <a16:creationId xmlns:a16="http://schemas.microsoft.com/office/drawing/2014/main" id="{7990DF8D-3EB0-47CA-B5FE-C9C9058B1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6" name="Freeform 23">
              <a:extLst>
                <a:ext uri="{FF2B5EF4-FFF2-40B4-BE49-F238E27FC236}">
                  <a16:creationId xmlns:a16="http://schemas.microsoft.com/office/drawing/2014/main" id="{0A35CB93-4349-4B69-8CBA-B742CFF76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8C09241C-06C0-415B-9FD0-B55B9A3A9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58942" y="3893141"/>
            <a:ext cx="5648782" cy="1771275"/>
            <a:chOff x="3258942" y="3893141"/>
            <a:chExt cx="5648782" cy="1771275"/>
          </a:xfrm>
        </p:grpSpPr>
        <p:sp>
          <p:nvSpPr>
            <p:cNvPr id="1047" name="Isosceles Triangle 39">
              <a:extLst>
                <a:ext uri="{FF2B5EF4-FFF2-40B4-BE49-F238E27FC236}">
                  <a16:creationId xmlns:a16="http://schemas.microsoft.com/office/drawing/2014/main" id="{8447B18C-79F2-49D5-8425-396A512DC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8" name="Rectangle 95">
              <a:extLst>
                <a:ext uri="{FF2B5EF4-FFF2-40B4-BE49-F238E27FC236}">
                  <a16:creationId xmlns:a16="http://schemas.microsoft.com/office/drawing/2014/main" id="{FE1DCFE6-D442-4A73-9444-8588EDA992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58942" y="3893141"/>
              <a:ext cx="5648782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71C32E7-ECD8-43CA-8918-28EA54A0D4C4}"/>
              </a:ext>
            </a:extLst>
          </p:cNvPr>
          <p:cNvSpPr txBox="1"/>
          <p:nvPr/>
        </p:nvSpPr>
        <p:spPr>
          <a:xfrm>
            <a:off x="3282316" y="4217280"/>
            <a:ext cx="5495069" cy="9454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Nicky Salt – August 2020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Singing with vocal freedom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(summary by Ellie Blackeby)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DE8006C-B4E9-4FE2-A1C6-F7702DE2B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942" y="941114"/>
            <a:ext cx="5656985" cy="252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43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19F7D13-E228-4873-9052-8D4489AF0750}"/>
              </a:ext>
            </a:extLst>
          </p:cNvPr>
          <p:cNvSpPr txBox="1"/>
          <p:nvPr/>
        </p:nvSpPr>
        <p:spPr>
          <a:xfrm>
            <a:off x="1353666" y="759805"/>
            <a:ext cx="10000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are we aiming for?</a:t>
            </a:r>
          </a:p>
        </p:txBody>
      </p:sp>
      <p:pic>
        <p:nvPicPr>
          <p:cNvPr id="2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C5CBC4E0-6A96-4F3E-B11F-69545994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692" y="5840730"/>
            <a:ext cx="1789502" cy="79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E698A0B-9B36-4DE3-85AA-80AF417FDB34}"/>
              </a:ext>
            </a:extLst>
          </p:cNvPr>
          <p:cNvSpPr txBox="1"/>
          <p:nvPr/>
        </p:nvSpPr>
        <p:spPr>
          <a:xfrm>
            <a:off x="1601381" y="2812887"/>
            <a:ext cx="898618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0070C0"/>
                </a:solidFill>
              </a:rPr>
              <a:t>Singing freely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Connected to volume.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We need to sing quietly to check accuracy.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BD59A3-30AE-4480-AD2C-C8EFE99AF13E}"/>
              </a:ext>
            </a:extLst>
          </p:cNvPr>
          <p:cNvSpPr txBox="1"/>
          <p:nvPr/>
        </p:nvSpPr>
        <p:spPr>
          <a:xfrm>
            <a:off x="1601380" y="4558956"/>
            <a:ext cx="89861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0070C0"/>
                </a:solidFill>
              </a:rPr>
              <a:t>Resonance</a:t>
            </a:r>
          </a:p>
        </p:txBody>
      </p:sp>
    </p:spTree>
    <p:extLst>
      <p:ext uri="{BB962C8B-B14F-4D97-AF65-F5344CB8AC3E}">
        <p14:creationId xmlns:p14="http://schemas.microsoft.com/office/powerpoint/2010/main" val="31552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19F7D13-E228-4873-9052-8D4489AF0750}"/>
              </a:ext>
            </a:extLst>
          </p:cNvPr>
          <p:cNvSpPr txBox="1"/>
          <p:nvPr/>
        </p:nvSpPr>
        <p:spPr>
          <a:xfrm>
            <a:off x="1353666" y="759805"/>
            <a:ext cx="10000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Exercise 1: “eeeeeeeee”</a:t>
            </a:r>
          </a:p>
        </p:txBody>
      </p:sp>
      <p:pic>
        <p:nvPicPr>
          <p:cNvPr id="2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C5CBC4E0-6A96-4F3E-B11F-69545994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692" y="5840730"/>
            <a:ext cx="1789502" cy="79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BD59A3-30AE-4480-AD2C-C8EFE99AF13E}"/>
              </a:ext>
            </a:extLst>
          </p:cNvPr>
          <p:cNvSpPr txBox="1"/>
          <p:nvPr/>
        </p:nvSpPr>
        <p:spPr>
          <a:xfrm>
            <a:off x="2551966" y="2257990"/>
            <a:ext cx="67633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/>
              <a:t>How? 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Upright and relaxed.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Mid to high volume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ONLY think about keeping air flow moving.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One note &amp; breathe when you need to. </a:t>
            </a:r>
          </a:p>
          <a:p>
            <a:pPr lvl="0" algn="ctr"/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579004-24CF-49C1-BAE6-4042FBFA3900}"/>
              </a:ext>
            </a:extLst>
          </p:cNvPr>
          <p:cNvSpPr txBox="1"/>
          <p:nvPr/>
        </p:nvSpPr>
        <p:spPr>
          <a:xfrm>
            <a:off x="409710" y="4805226"/>
            <a:ext cx="8986189" cy="181588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What does it do?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Good for vibrato reduction/control.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Teach vocal folds how to come together efficiently.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765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19F7D13-E228-4873-9052-8D4489AF0750}"/>
              </a:ext>
            </a:extLst>
          </p:cNvPr>
          <p:cNvSpPr txBox="1"/>
          <p:nvPr/>
        </p:nvSpPr>
        <p:spPr>
          <a:xfrm>
            <a:off x="1353666" y="759805"/>
            <a:ext cx="10000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Exercise 2: Siren “Noooooo”</a:t>
            </a:r>
          </a:p>
        </p:txBody>
      </p:sp>
      <p:pic>
        <p:nvPicPr>
          <p:cNvPr id="2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C5CBC4E0-6A96-4F3E-B11F-69545994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692" y="5840730"/>
            <a:ext cx="1789502" cy="79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BD59A3-30AE-4480-AD2C-C8EFE99AF13E}"/>
              </a:ext>
            </a:extLst>
          </p:cNvPr>
          <p:cNvSpPr txBox="1"/>
          <p:nvPr/>
        </p:nvSpPr>
        <p:spPr>
          <a:xfrm>
            <a:off x="2551966" y="2257990"/>
            <a:ext cx="676332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/>
              <a:t>How? 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Siren from low to high.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Keep it open and relaxed.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 Siren from high to low. </a:t>
            </a:r>
          </a:p>
          <a:p>
            <a:pPr lvl="0" algn="ctr"/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579004-24CF-49C1-BAE6-4042FBFA3900}"/>
              </a:ext>
            </a:extLst>
          </p:cNvPr>
          <p:cNvSpPr txBox="1"/>
          <p:nvPr/>
        </p:nvSpPr>
        <p:spPr>
          <a:xfrm>
            <a:off x="409710" y="4805226"/>
            <a:ext cx="8986189" cy="181588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What does it do?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Encourage free flowing sound.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Encourage reduced tension. 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66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19F7D13-E228-4873-9052-8D4489AF0750}"/>
              </a:ext>
            </a:extLst>
          </p:cNvPr>
          <p:cNvSpPr txBox="1"/>
          <p:nvPr/>
        </p:nvSpPr>
        <p:spPr>
          <a:xfrm>
            <a:off x="1353666" y="759805"/>
            <a:ext cx="10000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Exercise 3: “Ohhhhhhl” (old without the ‘d’)</a:t>
            </a:r>
          </a:p>
        </p:txBody>
      </p:sp>
      <p:pic>
        <p:nvPicPr>
          <p:cNvPr id="2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C5CBC4E0-6A96-4F3E-B11F-69545994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692" y="5840730"/>
            <a:ext cx="1789502" cy="79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BD59A3-30AE-4480-AD2C-C8EFE99AF13E}"/>
              </a:ext>
            </a:extLst>
          </p:cNvPr>
          <p:cNvSpPr txBox="1"/>
          <p:nvPr/>
        </p:nvSpPr>
        <p:spPr>
          <a:xfrm>
            <a:off x="2551966" y="2257990"/>
            <a:ext cx="676332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/>
              <a:t>How? 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As quietly as you can.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ONLY think about getting rid of tension.</a:t>
            </a:r>
          </a:p>
          <a:p>
            <a:pPr marL="457200" lvl="0" indent="-457200" algn="ctr">
              <a:buFont typeface="Arial" panose="020B0604020202020204" pitchFamily="34" charset="0"/>
              <a:buChar char="•"/>
            </a:pPr>
            <a:r>
              <a:rPr lang="en-US" sz="2800" dirty="0"/>
              <a:t> Trust that you can stop cracks by relaxing.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579004-24CF-49C1-BAE6-4042FBFA3900}"/>
              </a:ext>
            </a:extLst>
          </p:cNvPr>
          <p:cNvSpPr txBox="1"/>
          <p:nvPr/>
        </p:nvSpPr>
        <p:spPr>
          <a:xfrm>
            <a:off x="409710" y="4805226"/>
            <a:ext cx="8986189" cy="181588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What does it do?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Reduce tension.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Increase resonance.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623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366</Words>
  <Application>Microsoft Office PowerPoint</Application>
  <PresentationFormat>Widescreen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Ellie Mills</dc:creator>
  <cp:lastModifiedBy>Ellie Mills</cp:lastModifiedBy>
  <cp:revision>5</cp:revision>
  <dcterms:created xsi:type="dcterms:W3CDTF">2020-08-12T15:14:58Z</dcterms:created>
  <dcterms:modified xsi:type="dcterms:W3CDTF">2020-08-12T15:44:50Z</dcterms:modified>
</cp:coreProperties>
</file>