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16" r:id="rId3"/>
    <p:sldId id="259" r:id="rId4"/>
    <p:sldId id="258" r:id="rId5"/>
    <p:sldId id="263" r:id="rId6"/>
    <p:sldId id="266" r:id="rId7"/>
    <p:sldId id="264" r:id="rId8"/>
    <p:sldId id="267" r:id="rId9"/>
    <p:sldId id="270" r:id="rId10"/>
    <p:sldId id="273" r:id="rId11"/>
    <p:sldId id="275" r:id="rId12"/>
    <p:sldId id="280" r:id="rId13"/>
    <p:sldId id="282" r:id="rId14"/>
    <p:sldId id="283" r:id="rId15"/>
    <p:sldId id="284" r:id="rId16"/>
    <p:sldId id="285" r:id="rId17"/>
    <p:sldId id="286" r:id="rId18"/>
    <p:sldId id="288" r:id="rId19"/>
    <p:sldId id="289" r:id="rId20"/>
    <p:sldId id="310" r:id="rId21"/>
    <p:sldId id="311" r:id="rId22"/>
    <p:sldId id="303" r:id="rId23"/>
    <p:sldId id="301" r:id="rId24"/>
    <p:sldId id="305" r:id="rId25"/>
    <p:sldId id="313" r:id="rId26"/>
    <p:sldId id="315" r:id="rId27"/>
    <p:sldId id="314" r:id="rId28"/>
    <p:sldId id="308" r:id="rId2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49" autoAdjust="0"/>
  </p:normalViewPr>
  <p:slideViewPr>
    <p:cSldViewPr>
      <p:cViewPr varScale="1">
        <p:scale>
          <a:sx n="72" d="100"/>
          <a:sy n="72" d="100"/>
        </p:scale>
        <p:origin x="132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7A441B-CFF6-4015-9617-1E9F207DF812}" type="doc">
      <dgm:prSet loTypeId="urn:microsoft.com/office/officeart/2005/8/layout/radial1" loCatId="relationship" qsTypeId="urn:microsoft.com/office/officeart/2005/8/quickstyle/simple1" qsCatId="simple" csTypeId="urn:microsoft.com/office/officeart/2005/8/colors/accent1_2" csCatId="accent1" phldr="1"/>
      <dgm:spPr/>
    </dgm:pt>
    <dgm:pt modelId="{A9D8F848-901E-422F-B797-04815A6D511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a:ln>
                <a:noFill/>
              </a:ln>
              <a:solidFill>
                <a:schemeClr val="bg2"/>
              </a:solidFill>
              <a:effectLst/>
              <a:latin typeface="Arial" pitchFamily="34" charset="0"/>
            </a:rPr>
            <a:t>Resp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a:ln>
                <a:noFill/>
              </a:ln>
              <a:solidFill>
                <a:schemeClr val="bg2"/>
              </a:solidFill>
              <a:effectLst/>
              <a:latin typeface="Arial" pitchFamily="34" charset="0"/>
            </a:rPr>
            <a:t>Centre</a:t>
          </a:r>
        </a:p>
      </dgm:t>
    </dgm:pt>
    <dgm:pt modelId="{1C72D603-8435-4C5F-A21E-79FD9D35F472}" type="parTrans" cxnId="{D24D2F4D-E339-445A-99CC-2D4833312D18}">
      <dgm:prSet/>
      <dgm:spPr/>
      <dgm:t>
        <a:bodyPr/>
        <a:lstStyle/>
        <a:p>
          <a:endParaRPr lang="en-GB"/>
        </a:p>
      </dgm:t>
    </dgm:pt>
    <dgm:pt modelId="{82CCADC7-9654-4235-8E82-1825DBCA9C88}" type="sibTrans" cxnId="{D24D2F4D-E339-445A-99CC-2D4833312D18}">
      <dgm:prSet/>
      <dgm:spPr/>
      <dgm:t>
        <a:bodyPr/>
        <a:lstStyle/>
        <a:p>
          <a:endParaRPr lang="en-GB"/>
        </a:p>
      </dgm:t>
    </dgm:pt>
    <dgm:pt modelId="{2A3C7A89-269B-451D-9803-1E1283A6D00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a:ln>
                <a:noFill/>
              </a:ln>
              <a:solidFill>
                <a:schemeClr val="bg2"/>
              </a:solidFill>
              <a:effectLst/>
              <a:latin typeface="Tahoma" pitchFamily="34" charset="0"/>
            </a:rPr>
            <a:t> </a:t>
          </a:r>
          <a:r>
            <a:rPr kumimoji="0" lang="en-GB" b="1" i="0" u="none" strike="noStrike" cap="none" normalizeH="0" baseline="0" dirty="0">
              <a:ln>
                <a:noFill/>
              </a:ln>
              <a:solidFill>
                <a:schemeClr val="bg2"/>
              </a:solidFill>
              <a:effectLst/>
              <a:latin typeface="Arial" pitchFamily="34" charset="0"/>
            </a:rPr>
            <a:t>Exercise</a:t>
          </a:r>
          <a:r>
            <a:rPr kumimoji="0" lang="en-GB" b="1" i="0" u="none" strike="noStrike" cap="none" normalizeH="0" baseline="0" dirty="0">
              <a:ln>
                <a:noFill/>
              </a:ln>
              <a:solidFill>
                <a:schemeClr val="tx1"/>
              </a:solidFill>
              <a:effectLst/>
              <a:latin typeface="Tahoma"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b="1" i="0" u="none" strike="noStrike" cap="none" normalizeH="0" baseline="0" dirty="0">
            <a:ln>
              <a:noFill/>
            </a:ln>
            <a:solidFill>
              <a:schemeClr val="tx1"/>
            </a:solidFill>
            <a:effectLst/>
            <a:latin typeface="Tahoma" pitchFamily="34" charset="0"/>
          </a:endParaRPr>
        </a:p>
      </dgm:t>
    </dgm:pt>
    <dgm:pt modelId="{CD5E15ED-6E54-4418-86B7-297E3F0947D2}" type="parTrans" cxnId="{F9A2D39C-26B2-48E7-A371-83FBA359C2C9}">
      <dgm:prSet/>
      <dgm:spPr/>
      <dgm:t>
        <a:bodyPr/>
        <a:lstStyle/>
        <a:p>
          <a:endParaRPr lang="en-GB"/>
        </a:p>
      </dgm:t>
    </dgm:pt>
    <dgm:pt modelId="{1F00C1B4-CCF0-470E-97A2-C1885663CBA9}" type="sibTrans" cxnId="{F9A2D39C-26B2-48E7-A371-83FBA359C2C9}">
      <dgm:prSet/>
      <dgm:spPr/>
      <dgm:t>
        <a:bodyPr/>
        <a:lstStyle/>
        <a:p>
          <a:endParaRPr lang="en-GB"/>
        </a:p>
      </dgm:t>
    </dgm:pt>
    <dgm:pt modelId="{E9E1F9D3-D0B4-4300-8002-F050D1A5901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a:ln>
                <a:noFill/>
              </a:ln>
              <a:solidFill>
                <a:schemeClr val="bg2"/>
              </a:solidFill>
              <a:effectLst/>
              <a:latin typeface="Arial" pitchFamily="34" charset="0"/>
            </a:rPr>
            <a:t>Relaxation</a:t>
          </a:r>
        </a:p>
      </dgm:t>
    </dgm:pt>
    <dgm:pt modelId="{3F52E1C6-7A34-42AA-99C8-ECD64DB81C21}" type="parTrans" cxnId="{DEB805D3-2E1F-4C70-9B39-EA4113E35527}">
      <dgm:prSet/>
      <dgm:spPr/>
      <dgm:t>
        <a:bodyPr/>
        <a:lstStyle/>
        <a:p>
          <a:endParaRPr lang="en-GB"/>
        </a:p>
      </dgm:t>
    </dgm:pt>
    <dgm:pt modelId="{A96C13BD-0404-4006-9EB2-4D382B370144}" type="sibTrans" cxnId="{DEB805D3-2E1F-4C70-9B39-EA4113E35527}">
      <dgm:prSet/>
      <dgm:spPr/>
      <dgm:t>
        <a:bodyPr/>
        <a:lstStyle/>
        <a:p>
          <a:endParaRPr lang="en-GB"/>
        </a:p>
      </dgm:t>
    </dgm:pt>
    <dgm:pt modelId="{D2E57E69-171F-48BE-82BF-A8FDE198C62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a:ln>
                <a:noFill/>
              </a:ln>
              <a:solidFill>
                <a:schemeClr val="bg2"/>
              </a:solidFill>
              <a:effectLst/>
              <a:latin typeface="Arial" pitchFamily="34" charset="0"/>
            </a:rPr>
            <a:t>Gender</a:t>
          </a:r>
        </a:p>
      </dgm:t>
    </dgm:pt>
    <dgm:pt modelId="{C500FF4A-76E4-425B-A384-EDF10F3ACAB9}" type="parTrans" cxnId="{2D7C9F4B-C4E9-4F71-A30A-FBAC17F962D8}">
      <dgm:prSet/>
      <dgm:spPr/>
      <dgm:t>
        <a:bodyPr/>
        <a:lstStyle/>
        <a:p>
          <a:endParaRPr lang="en-GB"/>
        </a:p>
      </dgm:t>
    </dgm:pt>
    <dgm:pt modelId="{69E807B7-DFBC-4C99-BE40-9640537999AF}" type="sibTrans" cxnId="{2D7C9F4B-C4E9-4F71-A30A-FBAC17F962D8}">
      <dgm:prSet/>
      <dgm:spPr/>
      <dgm:t>
        <a:bodyPr/>
        <a:lstStyle/>
        <a:p>
          <a:endParaRPr lang="en-GB"/>
        </a:p>
      </dgm:t>
    </dgm:pt>
    <dgm:pt modelId="{FD5FBC36-8879-4DF0-9C03-4C2AD7ACD49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a:ln>
                <a:noFill/>
              </a:ln>
              <a:solidFill>
                <a:schemeClr val="bg2"/>
              </a:solidFill>
              <a:effectLst/>
              <a:latin typeface="Arial" pitchFamily="34" charset="0"/>
            </a:rPr>
            <a:t>Musculo-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a:ln>
                <a:noFill/>
              </a:ln>
              <a:solidFill>
                <a:schemeClr val="bg2"/>
              </a:solidFill>
              <a:effectLst/>
              <a:latin typeface="Arial" pitchFamily="34" charset="0"/>
            </a:rPr>
            <a:t>Skeletal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a:ln>
                <a:noFill/>
              </a:ln>
              <a:solidFill>
                <a:schemeClr val="bg2"/>
              </a:solidFill>
              <a:effectLst/>
              <a:latin typeface="Arial" pitchFamily="34" charset="0"/>
            </a:rPr>
            <a:t>System</a:t>
          </a:r>
        </a:p>
      </dgm:t>
    </dgm:pt>
    <dgm:pt modelId="{F54DEF3E-83E3-407B-AFF2-AB75F4BCA4CE}" type="parTrans" cxnId="{A37B53C9-6AB8-4D70-A0E3-02A09B2CA932}">
      <dgm:prSet/>
      <dgm:spPr/>
      <dgm:t>
        <a:bodyPr/>
        <a:lstStyle/>
        <a:p>
          <a:endParaRPr lang="en-GB"/>
        </a:p>
      </dgm:t>
    </dgm:pt>
    <dgm:pt modelId="{0A1FB25A-6481-4B9C-B6F2-63007C7E111C}" type="sibTrans" cxnId="{A37B53C9-6AB8-4D70-A0E3-02A09B2CA932}">
      <dgm:prSet/>
      <dgm:spPr/>
      <dgm:t>
        <a:bodyPr/>
        <a:lstStyle/>
        <a:p>
          <a:endParaRPr lang="en-GB"/>
        </a:p>
      </dgm:t>
    </dgm:pt>
    <dgm:pt modelId="{2207193F-EAEB-4F50-A4A7-DD14E353734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a:ln>
                <a:noFill/>
              </a:ln>
              <a:solidFill>
                <a:schemeClr val="bg2"/>
              </a:solidFill>
              <a:effectLst/>
              <a:latin typeface="Arial" pitchFamily="34" charset="0"/>
            </a:rPr>
            <a:t>Diet</a:t>
          </a:r>
        </a:p>
      </dgm:t>
    </dgm:pt>
    <dgm:pt modelId="{56468123-EC37-4E8C-AAEC-713B9A8961DD}" type="parTrans" cxnId="{5704F0EE-68A2-4422-B30E-EB237D4F0378}">
      <dgm:prSet/>
      <dgm:spPr/>
      <dgm:t>
        <a:bodyPr/>
        <a:lstStyle/>
        <a:p>
          <a:endParaRPr lang="en-GB"/>
        </a:p>
      </dgm:t>
    </dgm:pt>
    <dgm:pt modelId="{8261284B-1A45-4AE0-B69B-B3A3C367CA9C}" type="sibTrans" cxnId="{5704F0EE-68A2-4422-B30E-EB237D4F0378}">
      <dgm:prSet/>
      <dgm:spPr/>
      <dgm:t>
        <a:bodyPr/>
        <a:lstStyle/>
        <a:p>
          <a:endParaRPr lang="en-GB"/>
        </a:p>
      </dgm:t>
    </dgm:pt>
    <dgm:pt modelId="{5284E87A-701D-4C7C-BA97-03A8C3C146D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a:ln>
                <a:noFill/>
              </a:ln>
              <a:solidFill>
                <a:schemeClr val="bg2"/>
              </a:solidFill>
              <a:effectLst/>
              <a:latin typeface="Arial" pitchFamily="34" charset="0"/>
            </a:rPr>
            <a:t>Pain</a:t>
          </a:r>
        </a:p>
      </dgm:t>
    </dgm:pt>
    <dgm:pt modelId="{98047FF8-449B-4648-AA98-3AC40A0CD8A0}" type="parTrans" cxnId="{23438523-C2CF-4D11-AA3D-CDDF728AB111}">
      <dgm:prSet/>
      <dgm:spPr/>
      <dgm:t>
        <a:bodyPr/>
        <a:lstStyle/>
        <a:p>
          <a:endParaRPr lang="en-GB"/>
        </a:p>
      </dgm:t>
    </dgm:pt>
    <dgm:pt modelId="{2BC01A8C-AB62-4232-9722-3253787911A0}" type="sibTrans" cxnId="{23438523-C2CF-4D11-AA3D-CDDF728AB111}">
      <dgm:prSet/>
      <dgm:spPr/>
      <dgm:t>
        <a:bodyPr/>
        <a:lstStyle/>
        <a:p>
          <a:endParaRPr lang="en-GB"/>
        </a:p>
      </dgm:t>
    </dgm:pt>
    <dgm:pt modelId="{3F121F37-B3A8-45A1-A07A-D487DC88DF7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a:ln>
                <a:noFill/>
              </a:ln>
              <a:solidFill>
                <a:schemeClr val="bg2"/>
              </a:solidFill>
              <a:effectLst/>
              <a:latin typeface="Arial" pitchFamily="34" charset="0"/>
            </a:rPr>
            <a:t>Sleep</a:t>
          </a:r>
        </a:p>
      </dgm:t>
    </dgm:pt>
    <dgm:pt modelId="{2F4966A6-28A3-4924-B1CD-BB9DB010BDB7}" type="parTrans" cxnId="{25EB186C-8555-4608-8288-235FCBC85EE0}">
      <dgm:prSet/>
      <dgm:spPr/>
      <dgm:t>
        <a:bodyPr/>
        <a:lstStyle/>
        <a:p>
          <a:endParaRPr lang="en-GB"/>
        </a:p>
      </dgm:t>
    </dgm:pt>
    <dgm:pt modelId="{90E4DF11-CC8F-4ED8-B60A-C8B1F1D7A5B4}" type="sibTrans" cxnId="{25EB186C-8555-4608-8288-235FCBC85EE0}">
      <dgm:prSet/>
      <dgm:spPr/>
      <dgm:t>
        <a:bodyPr/>
        <a:lstStyle/>
        <a:p>
          <a:endParaRPr lang="en-GB"/>
        </a:p>
      </dgm:t>
    </dgm:pt>
    <dgm:pt modelId="{66F59763-5B6E-4E3E-8715-A2FA805226A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a:ln>
                <a:noFill/>
              </a:ln>
              <a:solidFill>
                <a:schemeClr val="bg2"/>
              </a:solidFill>
              <a:effectLst/>
              <a:latin typeface="Arial" pitchFamily="34" charset="0"/>
            </a:rPr>
            <a:t>Emotions</a:t>
          </a:r>
        </a:p>
      </dgm:t>
    </dgm:pt>
    <dgm:pt modelId="{EFE65872-698C-4479-9735-22FAFC8D93B0}" type="parTrans" cxnId="{4D80A347-669F-46CF-A5F6-C86EA6608A38}">
      <dgm:prSet/>
      <dgm:spPr/>
      <dgm:t>
        <a:bodyPr/>
        <a:lstStyle/>
        <a:p>
          <a:endParaRPr lang="en-GB"/>
        </a:p>
      </dgm:t>
    </dgm:pt>
    <dgm:pt modelId="{9713CB66-E6DB-4B13-9294-3EE54BAB9009}" type="sibTrans" cxnId="{4D80A347-669F-46CF-A5F6-C86EA6608A38}">
      <dgm:prSet/>
      <dgm:spPr/>
      <dgm:t>
        <a:bodyPr/>
        <a:lstStyle/>
        <a:p>
          <a:endParaRPr lang="en-GB"/>
        </a:p>
      </dgm:t>
    </dgm:pt>
    <dgm:pt modelId="{EF0EC8CD-3DBF-4DF9-AC98-73335367EB06}">
      <dgm:prSet/>
      <dgm:spPr/>
      <dgm:t>
        <a:bodyPr/>
        <a:lstStyle/>
        <a:p>
          <a:r>
            <a:rPr lang="en-GB" dirty="0">
              <a:solidFill>
                <a:schemeClr val="bg2"/>
              </a:solidFill>
            </a:rPr>
            <a:t>Talking/singing</a:t>
          </a:r>
          <a:endParaRPr lang="en-GB" dirty="0">
            <a:solidFill>
              <a:schemeClr val="bg1"/>
            </a:solidFill>
          </a:endParaRPr>
        </a:p>
      </dgm:t>
    </dgm:pt>
    <dgm:pt modelId="{673CE2D4-CDF3-4E11-B3E0-0DD3CAAB8F88}" type="parTrans" cxnId="{E4010E09-4F3D-4718-BF27-CAA60001B20F}">
      <dgm:prSet/>
      <dgm:spPr/>
      <dgm:t>
        <a:bodyPr/>
        <a:lstStyle/>
        <a:p>
          <a:endParaRPr lang="en-GB"/>
        </a:p>
      </dgm:t>
    </dgm:pt>
    <dgm:pt modelId="{E354D08B-4E5D-4070-98E8-512011AE244F}" type="sibTrans" cxnId="{E4010E09-4F3D-4718-BF27-CAA60001B20F}">
      <dgm:prSet/>
      <dgm:spPr/>
      <dgm:t>
        <a:bodyPr/>
        <a:lstStyle/>
        <a:p>
          <a:endParaRPr lang="en-GB"/>
        </a:p>
      </dgm:t>
    </dgm:pt>
    <dgm:pt modelId="{6E013C0B-9D3A-4DB4-92D9-54904E52E26E}">
      <dgm:prSet/>
      <dgm:spPr/>
      <dgm:t>
        <a:bodyPr/>
        <a:lstStyle/>
        <a:p>
          <a:r>
            <a:rPr lang="en-GB" dirty="0">
              <a:solidFill>
                <a:schemeClr val="bg2"/>
              </a:solidFill>
            </a:rPr>
            <a:t>Eating</a:t>
          </a:r>
          <a:endParaRPr lang="en-GB" dirty="0">
            <a:solidFill>
              <a:schemeClr val="bg1"/>
            </a:solidFill>
          </a:endParaRPr>
        </a:p>
      </dgm:t>
    </dgm:pt>
    <dgm:pt modelId="{12EF10A1-4380-43D1-9E2F-CD9299E08490}" type="sibTrans" cxnId="{8E8C21A7-681B-4962-A395-FC3C2AD90D36}">
      <dgm:prSet/>
      <dgm:spPr/>
      <dgm:t>
        <a:bodyPr/>
        <a:lstStyle/>
        <a:p>
          <a:endParaRPr lang="en-GB"/>
        </a:p>
      </dgm:t>
    </dgm:pt>
    <dgm:pt modelId="{A349B0A3-5499-4BDC-99CF-021C617EF2F7}" type="parTrans" cxnId="{8E8C21A7-681B-4962-A395-FC3C2AD90D36}">
      <dgm:prSet/>
      <dgm:spPr/>
      <dgm:t>
        <a:bodyPr/>
        <a:lstStyle/>
        <a:p>
          <a:endParaRPr lang="en-GB"/>
        </a:p>
      </dgm:t>
    </dgm:pt>
    <dgm:pt modelId="{F49BE3FB-A799-4FA5-8761-E534673B57E8}" type="pres">
      <dgm:prSet presAssocID="{197A441B-CFF6-4015-9617-1E9F207DF812}" presName="cycle" presStyleCnt="0">
        <dgm:presLayoutVars>
          <dgm:chMax val="1"/>
          <dgm:dir/>
          <dgm:animLvl val="ctr"/>
          <dgm:resizeHandles val="exact"/>
        </dgm:presLayoutVars>
      </dgm:prSet>
      <dgm:spPr/>
    </dgm:pt>
    <dgm:pt modelId="{B55FA2CF-46CF-48D1-9D26-60C236231835}" type="pres">
      <dgm:prSet presAssocID="{A9D8F848-901E-422F-B797-04815A6D5112}" presName="centerShape" presStyleLbl="node0" presStyleIdx="0" presStyleCnt="1"/>
      <dgm:spPr/>
    </dgm:pt>
    <dgm:pt modelId="{32967C6E-0669-403B-9446-A9FADD6DB54D}" type="pres">
      <dgm:prSet presAssocID="{CD5E15ED-6E54-4418-86B7-297E3F0947D2}" presName="Name9" presStyleLbl="parChTrans1D2" presStyleIdx="0" presStyleCnt="10"/>
      <dgm:spPr/>
    </dgm:pt>
    <dgm:pt modelId="{7F326CCD-3814-4B88-9018-139A75AAA5A5}" type="pres">
      <dgm:prSet presAssocID="{CD5E15ED-6E54-4418-86B7-297E3F0947D2}" presName="connTx" presStyleLbl="parChTrans1D2" presStyleIdx="0" presStyleCnt="10"/>
      <dgm:spPr/>
    </dgm:pt>
    <dgm:pt modelId="{FFAA77AF-9C06-45EF-985B-F12BD9DB6C3E}" type="pres">
      <dgm:prSet presAssocID="{2A3C7A89-269B-451D-9803-1E1283A6D00B}" presName="node" presStyleLbl="node1" presStyleIdx="0" presStyleCnt="10">
        <dgm:presLayoutVars>
          <dgm:bulletEnabled val="1"/>
        </dgm:presLayoutVars>
      </dgm:prSet>
      <dgm:spPr/>
    </dgm:pt>
    <dgm:pt modelId="{827A3AEB-F250-4064-8E87-45FB46E7C499}" type="pres">
      <dgm:prSet presAssocID="{3F52E1C6-7A34-42AA-99C8-ECD64DB81C21}" presName="Name9" presStyleLbl="parChTrans1D2" presStyleIdx="1" presStyleCnt="10"/>
      <dgm:spPr/>
    </dgm:pt>
    <dgm:pt modelId="{31DD081F-C77E-49B1-BBB4-4C920D435EDC}" type="pres">
      <dgm:prSet presAssocID="{3F52E1C6-7A34-42AA-99C8-ECD64DB81C21}" presName="connTx" presStyleLbl="parChTrans1D2" presStyleIdx="1" presStyleCnt="10"/>
      <dgm:spPr/>
    </dgm:pt>
    <dgm:pt modelId="{6FDFDCE5-5528-498D-93A0-E10FD8298D33}" type="pres">
      <dgm:prSet presAssocID="{E9E1F9D3-D0B4-4300-8002-F050D1A59019}" presName="node" presStyleLbl="node1" presStyleIdx="1" presStyleCnt="10">
        <dgm:presLayoutVars>
          <dgm:bulletEnabled val="1"/>
        </dgm:presLayoutVars>
      </dgm:prSet>
      <dgm:spPr/>
    </dgm:pt>
    <dgm:pt modelId="{B909FCBC-DDDF-4C6C-BB8A-65973F721FEE}" type="pres">
      <dgm:prSet presAssocID="{C500FF4A-76E4-425B-A384-EDF10F3ACAB9}" presName="Name9" presStyleLbl="parChTrans1D2" presStyleIdx="2" presStyleCnt="10"/>
      <dgm:spPr/>
    </dgm:pt>
    <dgm:pt modelId="{66FCBE34-3387-4590-B6C5-BAB61766FADF}" type="pres">
      <dgm:prSet presAssocID="{C500FF4A-76E4-425B-A384-EDF10F3ACAB9}" presName="connTx" presStyleLbl="parChTrans1D2" presStyleIdx="2" presStyleCnt="10"/>
      <dgm:spPr/>
    </dgm:pt>
    <dgm:pt modelId="{7420E377-EAD5-4EE9-ABB5-C067BD1A2C52}" type="pres">
      <dgm:prSet presAssocID="{D2E57E69-171F-48BE-82BF-A8FDE198C62F}" presName="node" presStyleLbl="node1" presStyleIdx="2" presStyleCnt="10">
        <dgm:presLayoutVars>
          <dgm:bulletEnabled val="1"/>
        </dgm:presLayoutVars>
      </dgm:prSet>
      <dgm:spPr/>
    </dgm:pt>
    <dgm:pt modelId="{C267DDDE-3C3D-4DCD-BFC5-2B212A0FEFAE}" type="pres">
      <dgm:prSet presAssocID="{F54DEF3E-83E3-407B-AFF2-AB75F4BCA4CE}" presName="Name9" presStyleLbl="parChTrans1D2" presStyleIdx="3" presStyleCnt="10"/>
      <dgm:spPr/>
    </dgm:pt>
    <dgm:pt modelId="{4176355B-F8E5-4811-844E-9F32ED2E53AD}" type="pres">
      <dgm:prSet presAssocID="{F54DEF3E-83E3-407B-AFF2-AB75F4BCA4CE}" presName="connTx" presStyleLbl="parChTrans1D2" presStyleIdx="3" presStyleCnt="10"/>
      <dgm:spPr/>
    </dgm:pt>
    <dgm:pt modelId="{3F6CFFFA-0A6D-488E-BC20-956C2F2520DD}" type="pres">
      <dgm:prSet presAssocID="{FD5FBC36-8879-4DF0-9C03-4C2AD7ACD49E}" presName="node" presStyleLbl="node1" presStyleIdx="3" presStyleCnt="10">
        <dgm:presLayoutVars>
          <dgm:bulletEnabled val="1"/>
        </dgm:presLayoutVars>
      </dgm:prSet>
      <dgm:spPr/>
    </dgm:pt>
    <dgm:pt modelId="{5EBF4921-9FB9-4920-8ABB-F20ADFE28872}" type="pres">
      <dgm:prSet presAssocID="{A349B0A3-5499-4BDC-99CF-021C617EF2F7}" presName="Name9" presStyleLbl="parChTrans1D2" presStyleIdx="4" presStyleCnt="10"/>
      <dgm:spPr/>
    </dgm:pt>
    <dgm:pt modelId="{B2A1CCD8-091E-4ADD-AE2D-AB4BE5F93A12}" type="pres">
      <dgm:prSet presAssocID="{A349B0A3-5499-4BDC-99CF-021C617EF2F7}" presName="connTx" presStyleLbl="parChTrans1D2" presStyleIdx="4" presStyleCnt="10"/>
      <dgm:spPr/>
    </dgm:pt>
    <dgm:pt modelId="{BF5428BE-E11B-4F1E-AAE8-19C3D08AEB1E}" type="pres">
      <dgm:prSet presAssocID="{6E013C0B-9D3A-4DB4-92D9-54904E52E26E}" presName="node" presStyleLbl="node1" presStyleIdx="4" presStyleCnt="10" custRadScaleRad="103334" custRadScaleInc="91">
        <dgm:presLayoutVars>
          <dgm:bulletEnabled val="1"/>
        </dgm:presLayoutVars>
      </dgm:prSet>
      <dgm:spPr/>
    </dgm:pt>
    <dgm:pt modelId="{3B05CAE3-70D6-4D21-B36F-EF09FC07266F}" type="pres">
      <dgm:prSet presAssocID="{56468123-EC37-4E8C-AAEC-713B9A8961DD}" presName="Name9" presStyleLbl="parChTrans1D2" presStyleIdx="5" presStyleCnt="10"/>
      <dgm:spPr/>
    </dgm:pt>
    <dgm:pt modelId="{B380BD4E-6204-4A8C-9DD4-99082668B8DC}" type="pres">
      <dgm:prSet presAssocID="{56468123-EC37-4E8C-AAEC-713B9A8961DD}" presName="connTx" presStyleLbl="parChTrans1D2" presStyleIdx="5" presStyleCnt="10"/>
      <dgm:spPr/>
    </dgm:pt>
    <dgm:pt modelId="{51BB01DC-2E8B-44B8-B7EE-E6745F21EACF}" type="pres">
      <dgm:prSet presAssocID="{2207193F-EAEB-4F50-A4A7-DD14E353734C}" presName="node" presStyleLbl="node1" presStyleIdx="5" presStyleCnt="10">
        <dgm:presLayoutVars>
          <dgm:bulletEnabled val="1"/>
        </dgm:presLayoutVars>
      </dgm:prSet>
      <dgm:spPr/>
    </dgm:pt>
    <dgm:pt modelId="{76410B46-897C-485E-BEC0-046EF2617E94}" type="pres">
      <dgm:prSet presAssocID="{98047FF8-449B-4648-AA98-3AC40A0CD8A0}" presName="Name9" presStyleLbl="parChTrans1D2" presStyleIdx="6" presStyleCnt="10"/>
      <dgm:spPr/>
    </dgm:pt>
    <dgm:pt modelId="{FB2F344D-2B7D-4441-B443-5F6998756B74}" type="pres">
      <dgm:prSet presAssocID="{98047FF8-449B-4648-AA98-3AC40A0CD8A0}" presName="connTx" presStyleLbl="parChTrans1D2" presStyleIdx="6" presStyleCnt="10"/>
      <dgm:spPr/>
    </dgm:pt>
    <dgm:pt modelId="{E5392ABB-ECE2-4E9F-94DC-D712D2FB0091}" type="pres">
      <dgm:prSet presAssocID="{5284E87A-701D-4C7C-BA97-03A8C3C146DA}" presName="node" presStyleLbl="node1" presStyleIdx="6" presStyleCnt="10">
        <dgm:presLayoutVars>
          <dgm:bulletEnabled val="1"/>
        </dgm:presLayoutVars>
      </dgm:prSet>
      <dgm:spPr/>
    </dgm:pt>
    <dgm:pt modelId="{CF6F4809-C5BA-4E04-9127-B704F9040A0B}" type="pres">
      <dgm:prSet presAssocID="{2F4966A6-28A3-4924-B1CD-BB9DB010BDB7}" presName="Name9" presStyleLbl="parChTrans1D2" presStyleIdx="7" presStyleCnt="10"/>
      <dgm:spPr/>
    </dgm:pt>
    <dgm:pt modelId="{00F28D1E-BCFE-41CE-9CEB-58CF002AC075}" type="pres">
      <dgm:prSet presAssocID="{2F4966A6-28A3-4924-B1CD-BB9DB010BDB7}" presName="connTx" presStyleLbl="parChTrans1D2" presStyleIdx="7" presStyleCnt="10"/>
      <dgm:spPr/>
    </dgm:pt>
    <dgm:pt modelId="{B1C930C2-BC54-407B-AC61-3E3C842616A5}" type="pres">
      <dgm:prSet presAssocID="{3F121F37-B3A8-45A1-A07A-D487DC88DF76}" presName="node" presStyleLbl="node1" presStyleIdx="7" presStyleCnt="10">
        <dgm:presLayoutVars>
          <dgm:bulletEnabled val="1"/>
        </dgm:presLayoutVars>
      </dgm:prSet>
      <dgm:spPr/>
    </dgm:pt>
    <dgm:pt modelId="{6A442A84-E13E-4654-AB0A-ED9B67A5664D}" type="pres">
      <dgm:prSet presAssocID="{673CE2D4-CDF3-4E11-B3E0-0DD3CAAB8F88}" presName="Name9" presStyleLbl="parChTrans1D2" presStyleIdx="8" presStyleCnt="10"/>
      <dgm:spPr/>
    </dgm:pt>
    <dgm:pt modelId="{893F97C0-505D-45EB-9AB7-692696F5CC0E}" type="pres">
      <dgm:prSet presAssocID="{673CE2D4-CDF3-4E11-B3E0-0DD3CAAB8F88}" presName="connTx" presStyleLbl="parChTrans1D2" presStyleIdx="8" presStyleCnt="10"/>
      <dgm:spPr/>
    </dgm:pt>
    <dgm:pt modelId="{E3A8360C-0996-4BA0-A7C0-4FA375C8B68A}" type="pres">
      <dgm:prSet presAssocID="{EF0EC8CD-3DBF-4DF9-AC98-73335367EB06}" presName="node" presStyleLbl="node1" presStyleIdx="8" presStyleCnt="10" custRadScaleRad="100158" custRadScaleInc="966">
        <dgm:presLayoutVars>
          <dgm:bulletEnabled val="1"/>
        </dgm:presLayoutVars>
      </dgm:prSet>
      <dgm:spPr/>
    </dgm:pt>
    <dgm:pt modelId="{DD71A874-4C22-42C6-BF28-D479B038EFB8}" type="pres">
      <dgm:prSet presAssocID="{EFE65872-698C-4479-9735-22FAFC8D93B0}" presName="Name9" presStyleLbl="parChTrans1D2" presStyleIdx="9" presStyleCnt="10"/>
      <dgm:spPr/>
    </dgm:pt>
    <dgm:pt modelId="{D93C5B89-354D-47CD-BA99-6027350FDB69}" type="pres">
      <dgm:prSet presAssocID="{EFE65872-698C-4479-9735-22FAFC8D93B0}" presName="connTx" presStyleLbl="parChTrans1D2" presStyleIdx="9" presStyleCnt="10"/>
      <dgm:spPr/>
    </dgm:pt>
    <dgm:pt modelId="{662B904D-CC53-4CC3-B015-167D28189C11}" type="pres">
      <dgm:prSet presAssocID="{66F59763-5B6E-4E3E-8715-A2FA805226A3}" presName="node" presStyleLbl="node1" presStyleIdx="9" presStyleCnt="10">
        <dgm:presLayoutVars>
          <dgm:bulletEnabled val="1"/>
        </dgm:presLayoutVars>
      </dgm:prSet>
      <dgm:spPr/>
    </dgm:pt>
  </dgm:ptLst>
  <dgm:cxnLst>
    <dgm:cxn modelId="{3BBB8606-DE83-4EBD-9AB6-5CDD61E6D586}" type="presOf" srcId="{6E013C0B-9D3A-4DB4-92D9-54904E52E26E}" destId="{BF5428BE-E11B-4F1E-AAE8-19C3D08AEB1E}" srcOrd="0" destOrd="0" presId="urn:microsoft.com/office/officeart/2005/8/layout/radial1"/>
    <dgm:cxn modelId="{6C05F206-9A21-45BB-A232-30E2E7D50DD0}" type="presOf" srcId="{197A441B-CFF6-4015-9617-1E9F207DF812}" destId="{F49BE3FB-A799-4FA5-8761-E534673B57E8}" srcOrd="0" destOrd="0" presId="urn:microsoft.com/office/officeart/2005/8/layout/radial1"/>
    <dgm:cxn modelId="{E4010E09-4F3D-4718-BF27-CAA60001B20F}" srcId="{A9D8F848-901E-422F-B797-04815A6D5112}" destId="{EF0EC8CD-3DBF-4DF9-AC98-73335367EB06}" srcOrd="8" destOrd="0" parTransId="{673CE2D4-CDF3-4E11-B3E0-0DD3CAAB8F88}" sibTransId="{E354D08B-4E5D-4070-98E8-512011AE244F}"/>
    <dgm:cxn modelId="{54CCCC0E-42CD-4E37-9C4A-35584EC524F3}" type="presOf" srcId="{F54DEF3E-83E3-407B-AFF2-AB75F4BCA4CE}" destId="{C267DDDE-3C3D-4DCD-BFC5-2B212A0FEFAE}" srcOrd="0" destOrd="0" presId="urn:microsoft.com/office/officeart/2005/8/layout/radial1"/>
    <dgm:cxn modelId="{DDA84611-8F9A-4AAE-8A57-64A394051FEF}" type="presOf" srcId="{E9E1F9D3-D0B4-4300-8002-F050D1A59019}" destId="{6FDFDCE5-5528-498D-93A0-E10FD8298D33}" srcOrd="0" destOrd="0" presId="urn:microsoft.com/office/officeart/2005/8/layout/radial1"/>
    <dgm:cxn modelId="{23438523-C2CF-4D11-AA3D-CDDF728AB111}" srcId="{A9D8F848-901E-422F-B797-04815A6D5112}" destId="{5284E87A-701D-4C7C-BA97-03A8C3C146DA}" srcOrd="6" destOrd="0" parTransId="{98047FF8-449B-4648-AA98-3AC40A0CD8A0}" sibTransId="{2BC01A8C-AB62-4232-9722-3253787911A0}"/>
    <dgm:cxn modelId="{2EE4042B-555E-47E1-AAA5-98A7898D8ED0}" type="presOf" srcId="{3F52E1C6-7A34-42AA-99C8-ECD64DB81C21}" destId="{31DD081F-C77E-49B1-BBB4-4C920D435EDC}" srcOrd="1" destOrd="0" presId="urn:microsoft.com/office/officeart/2005/8/layout/radial1"/>
    <dgm:cxn modelId="{6F99C230-A9EA-46F3-8DF2-BCA826B4C0C6}" type="presOf" srcId="{673CE2D4-CDF3-4E11-B3E0-0DD3CAAB8F88}" destId="{6A442A84-E13E-4654-AB0A-ED9B67A5664D}" srcOrd="0" destOrd="0" presId="urn:microsoft.com/office/officeart/2005/8/layout/radial1"/>
    <dgm:cxn modelId="{11220932-A303-449D-99E1-B4EC8D5277C8}" type="presOf" srcId="{98047FF8-449B-4648-AA98-3AC40A0CD8A0}" destId="{FB2F344D-2B7D-4441-B443-5F6998756B74}" srcOrd="1" destOrd="0" presId="urn:microsoft.com/office/officeart/2005/8/layout/radial1"/>
    <dgm:cxn modelId="{03113637-470B-4E7E-9126-42947D2B64E2}" type="presOf" srcId="{D2E57E69-171F-48BE-82BF-A8FDE198C62F}" destId="{7420E377-EAD5-4EE9-ABB5-C067BD1A2C52}" srcOrd="0" destOrd="0" presId="urn:microsoft.com/office/officeart/2005/8/layout/radial1"/>
    <dgm:cxn modelId="{0476173C-963F-4BA1-94D5-93874FE23E4E}" type="presOf" srcId="{F54DEF3E-83E3-407B-AFF2-AB75F4BCA4CE}" destId="{4176355B-F8E5-4811-844E-9F32ED2E53AD}" srcOrd="1" destOrd="0" presId="urn:microsoft.com/office/officeart/2005/8/layout/radial1"/>
    <dgm:cxn modelId="{F6DFEC5C-9F4F-4636-A2FC-D6F0C8DBDE3C}" type="presOf" srcId="{C500FF4A-76E4-425B-A384-EDF10F3ACAB9}" destId="{B909FCBC-DDDF-4C6C-BB8A-65973F721FEE}" srcOrd="0" destOrd="0" presId="urn:microsoft.com/office/officeart/2005/8/layout/radial1"/>
    <dgm:cxn modelId="{DCCF2F62-CE54-40E1-85F3-359F547EEB19}" type="presOf" srcId="{3F52E1C6-7A34-42AA-99C8-ECD64DB81C21}" destId="{827A3AEB-F250-4064-8E87-45FB46E7C499}" srcOrd="0" destOrd="0" presId="urn:microsoft.com/office/officeart/2005/8/layout/radial1"/>
    <dgm:cxn modelId="{53966F62-FC0E-4452-8CB1-12D95E8280ED}" type="presOf" srcId="{A9D8F848-901E-422F-B797-04815A6D5112}" destId="{B55FA2CF-46CF-48D1-9D26-60C236231835}" srcOrd="0" destOrd="0" presId="urn:microsoft.com/office/officeart/2005/8/layout/radial1"/>
    <dgm:cxn modelId="{2D987F42-20E9-4F30-B6A2-343927878CF7}" type="presOf" srcId="{56468123-EC37-4E8C-AAEC-713B9A8961DD}" destId="{B380BD4E-6204-4A8C-9DD4-99082668B8DC}" srcOrd="1" destOrd="0" presId="urn:microsoft.com/office/officeart/2005/8/layout/radial1"/>
    <dgm:cxn modelId="{106F3643-FDA2-4991-9403-6CA776F36956}" type="presOf" srcId="{673CE2D4-CDF3-4E11-B3E0-0DD3CAAB8F88}" destId="{893F97C0-505D-45EB-9AB7-692696F5CC0E}" srcOrd="1" destOrd="0" presId="urn:microsoft.com/office/officeart/2005/8/layout/radial1"/>
    <dgm:cxn modelId="{4D80A347-669F-46CF-A5F6-C86EA6608A38}" srcId="{A9D8F848-901E-422F-B797-04815A6D5112}" destId="{66F59763-5B6E-4E3E-8715-A2FA805226A3}" srcOrd="9" destOrd="0" parTransId="{EFE65872-698C-4479-9735-22FAFC8D93B0}" sibTransId="{9713CB66-E6DB-4B13-9294-3EE54BAB9009}"/>
    <dgm:cxn modelId="{6A20594B-CBCA-4C39-8A19-CB189717C458}" type="presOf" srcId="{56468123-EC37-4E8C-AAEC-713B9A8961DD}" destId="{3B05CAE3-70D6-4D21-B36F-EF09FC07266F}" srcOrd="0" destOrd="0" presId="urn:microsoft.com/office/officeart/2005/8/layout/radial1"/>
    <dgm:cxn modelId="{2D7C9F4B-C4E9-4F71-A30A-FBAC17F962D8}" srcId="{A9D8F848-901E-422F-B797-04815A6D5112}" destId="{D2E57E69-171F-48BE-82BF-A8FDE198C62F}" srcOrd="2" destOrd="0" parTransId="{C500FF4A-76E4-425B-A384-EDF10F3ACAB9}" sibTransId="{69E807B7-DFBC-4C99-BE40-9640537999AF}"/>
    <dgm:cxn modelId="{25EB186C-8555-4608-8288-235FCBC85EE0}" srcId="{A9D8F848-901E-422F-B797-04815A6D5112}" destId="{3F121F37-B3A8-45A1-A07A-D487DC88DF76}" srcOrd="7" destOrd="0" parTransId="{2F4966A6-28A3-4924-B1CD-BB9DB010BDB7}" sibTransId="{90E4DF11-CC8F-4ED8-B60A-C8B1F1D7A5B4}"/>
    <dgm:cxn modelId="{D24D2F4D-E339-445A-99CC-2D4833312D18}" srcId="{197A441B-CFF6-4015-9617-1E9F207DF812}" destId="{A9D8F848-901E-422F-B797-04815A6D5112}" srcOrd="0" destOrd="0" parTransId="{1C72D603-8435-4C5F-A21E-79FD9D35F472}" sibTransId="{82CCADC7-9654-4235-8E82-1825DBCA9C88}"/>
    <dgm:cxn modelId="{4D08CA51-0A1A-4045-AE57-B2628D71ABAE}" type="presOf" srcId="{3F121F37-B3A8-45A1-A07A-D487DC88DF76}" destId="{B1C930C2-BC54-407B-AC61-3E3C842616A5}" srcOrd="0" destOrd="0" presId="urn:microsoft.com/office/officeart/2005/8/layout/radial1"/>
    <dgm:cxn modelId="{A4C5CA71-4DFF-42D8-B36E-3FA0D702CECC}" type="presOf" srcId="{EFE65872-698C-4479-9735-22FAFC8D93B0}" destId="{DD71A874-4C22-42C6-BF28-D479B038EFB8}" srcOrd="0" destOrd="0" presId="urn:microsoft.com/office/officeart/2005/8/layout/radial1"/>
    <dgm:cxn modelId="{B85BCD53-F609-45FE-B9C3-E8CE650FB62D}" type="presOf" srcId="{5284E87A-701D-4C7C-BA97-03A8C3C146DA}" destId="{E5392ABB-ECE2-4E9F-94DC-D712D2FB0091}" srcOrd="0" destOrd="0" presId="urn:microsoft.com/office/officeart/2005/8/layout/radial1"/>
    <dgm:cxn modelId="{18518480-C4EE-442C-9512-D9043019B5C6}" type="presOf" srcId="{2A3C7A89-269B-451D-9803-1E1283A6D00B}" destId="{FFAA77AF-9C06-45EF-985B-F12BD9DB6C3E}" srcOrd="0" destOrd="0" presId="urn:microsoft.com/office/officeart/2005/8/layout/radial1"/>
    <dgm:cxn modelId="{1041358A-19EC-42CA-9387-B5D27A4953F4}" type="presOf" srcId="{2207193F-EAEB-4F50-A4A7-DD14E353734C}" destId="{51BB01DC-2E8B-44B8-B7EE-E6745F21EACF}" srcOrd="0" destOrd="0" presId="urn:microsoft.com/office/officeart/2005/8/layout/radial1"/>
    <dgm:cxn modelId="{CDC8EC92-38B0-471D-A078-8D563B4A61C8}" type="presOf" srcId="{EF0EC8CD-3DBF-4DF9-AC98-73335367EB06}" destId="{E3A8360C-0996-4BA0-A7C0-4FA375C8B68A}" srcOrd="0" destOrd="0" presId="urn:microsoft.com/office/officeart/2005/8/layout/radial1"/>
    <dgm:cxn modelId="{A9B70394-EDFF-417F-AA21-216073AE974E}" type="presOf" srcId="{EFE65872-698C-4479-9735-22FAFC8D93B0}" destId="{D93C5B89-354D-47CD-BA99-6027350FDB69}" srcOrd="1" destOrd="0" presId="urn:microsoft.com/office/officeart/2005/8/layout/radial1"/>
    <dgm:cxn modelId="{F9A2D39C-26B2-48E7-A371-83FBA359C2C9}" srcId="{A9D8F848-901E-422F-B797-04815A6D5112}" destId="{2A3C7A89-269B-451D-9803-1E1283A6D00B}" srcOrd="0" destOrd="0" parTransId="{CD5E15ED-6E54-4418-86B7-297E3F0947D2}" sibTransId="{1F00C1B4-CCF0-470E-97A2-C1885663CBA9}"/>
    <dgm:cxn modelId="{8E8C21A7-681B-4962-A395-FC3C2AD90D36}" srcId="{A9D8F848-901E-422F-B797-04815A6D5112}" destId="{6E013C0B-9D3A-4DB4-92D9-54904E52E26E}" srcOrd="4" destOrd="0" parTransId="{A349B0A3-5499-4BDC-99CF-021C617EF2F7}" sibTransId="{12EF10A1-4380-43D1-9E2F-CD9299E08490}"/>
    <dgm:cxn modelId="{0FF06EAB-B288-40FD-9933-4231245D1258}" type="presOf" srcId="{A349B0A3-5499-4BDC-99CF-021C617EF2F7}" destId="{5EBF4921-9FB9-4920-8ABB-F20ADFE28872}" srcOrd="0" destOrd="0" presId="urn:microsoft.com/office/officeart/2005/8/layout/radial1"/>
    <dgm:cxn modelId="{01FA4CAF-E475-400B-B652-B74C48738B16}" type="presOf" srcId="{A349B0A3-5499-4BDC-99CF-021C617EF2F7}" destId="{B2A1CCD8-091E-4ADD-AE2D-AB4BE5F93A12}" srcOrd="1" destOrd="0" presId="urn:microsoft.com/office/officeart/2005/8/layout/radial1"/>
    <dgm:cxn modelId="{71B77FB0-CFBF-435D-90B1-F59417A413A9}" type="presOf" srcId="{CD5E15ED-6E54-4418-86B7-297E3F0947D2}" destId="{7F326CCD-3814-4B88-9018-139A75AAA5A5}" srcOrd="1" destOrd="0" presId="urn:microsoft.com/office/officeart/2005/8/layout/radial1"/>
    <dgm:cxn modelId="{2B0277C3-9F14-4EC2-9E42-0A46A40D6474}" type="presOf" srcId="{2F4966A6-28A3-4924-B1CD-BB9DB010BDB7}" destId="{CF6F4809-C5BA-4E04-9127-B704F9040A0B}" srcOrd="0" destOrd="0" presId="urn:microsoft.com/office/officeart/2005/8/layout/radial1"/>
    <dgm:cxn modelId="{A37B53C9-6AB8-4D70-A0E3-02A09B2CA932}" srcId="{A9D8F848-901E-422F-B797-04815A6D5112}" destId="{FD5FBC36-8879-4DF0-9C03-4C2AD7ACD49E}" srcOrd="3" destOrd="0" parTransId="{F54DEF3E-83E3-407B-AFF2-AB75F4BCA4CE}" sibTransId="{0A1FB25A-6481-4B9C-B6F2-63007C7E111C}"/>
    <dgm:cxn modelId="{DEB805D3-2E1F-4C70-9B39-EA4113E35527}" srcId="{A9D8F848-901E-422F-B797-04815A6D5112}" destId="{E9E1F9D3-D0B4-4300-8002-F050D1A59019}" srcOrd="1" destOrd="0" parTransId="{3F52E1C6-7A34-42AA-99C8-ECD64DB81C21}" sibTransId="{A96C13BD-0404-4006-9EB2-4D382B370144}"/>
    <dgm:cxn modelId="{6E5DDAD6-FDC0-45D6-8165-C011D41266CF}" type="presOf" srcId="{C500FF4A-76E4-425B-A384-EDF10F3ACAB9}" destId="{66FCBE34-3387-4590-B6C5-BAB61766FADF}" srcOrd="1" destOrd="0" presId="urn:microsoft.com/office/officeart/2005/8/layout/radial1"/>
    <dgm:cxn modelId="{E43812E5-260B-444D-94A2-B9E516B70668}" type="presOf" srcId="{2F4966A6-28A3-4924-B1CD-BB9DB010BDB7}" destId="{00F28D1E-BCFE-41CE-9CEB-58CF002AC075}" srcOrd="1" destOrd="0" presId="urn:microsoft.com/office/officeart/2005/8/layout/radial1"/>
    <dgm:cxn modelId="{2BA807E6-6A44-47CE-93E0-BD9712E7E992}" type="presOf" srcId="{FD5FBC36-8879-4DF0-9C03-4C2AD7ACD49E}" destId="{3F6CFFFA-0A6D-488E-BC20-956C2F2520DD}" srcOrd="0" destOrd="0" presId="urn:microsoft.com/office/officeart/2005/8/layout/radial1"/>
    <dgm:cxn modelId="{9C7458E8-7D77-41F1-AD0D-D525CB825C05}" type="presOf" srcId="{CD5E15ED-6E54-4418-86B7-297E3F0947D2}" destId="{32967C6E-0669-403B-9446-A9FADD6DB54D}" srcOrd="0" destOrd="0" presId="urn:microsoft.com/office/officeart/2005/8/layout/radial1"/>
    <dgm:cxn modelId="{CDCE35E9-40EC-46D4-A0DF-FF4EB4C42B07}" type="presOf" srcId="{66F59763-5B6E-4E3E-8715-A2FA805226A3}" destId="{662B904D-CC53-4CC3-B015-167D28189C11}" srcOrd="0" destOrd="0" presId="urn:microsoft.com/office/officeart/2005/8/layout/radial1"/>
    <dgm:cxn modelId="{5704F0EE-68A2-4422-B30E-EB237D4F0378}" srcId="{A9D8F848-901E-422F-B797-04815A6D5112}" destId="{2207193F-EAEB-4F50-A4A7-DD14E353734C}" srcOrd="5" destOrd="0" parTransId="{56468123-EC37-4E8C-AAEC-713B9A8961DD}" sibTransId="{8261284B-1A45-4AE0-B69B-B3A3C367CA9C}"/>
    <dgm:cxn modelId="{A62D02F5-6865-448E-A5F6-3C30864BA54E}" type="presOf" srcId="{98047FF8-449B-4648-AA98-3AC40A0CD8A0}" destId="{76410B46-897C-485E-BEC0-046EF2617E94}" srcOrd="0" destOrd="0" presId="urn:microsoft.com/office/officeart/2005/8/layout/radial1"/>
    <dgm:cxn modelId="{B8DD9C62-CCC3-4ED0-8B2A-693C2CD65810}" type="presParOf" srcId="{F49BE3FB-A799-4FA5-8761-E534673B57E8}" destId="{B55FA2CF-46CF-48D1-9D26-60C236231835}" srcOrd="0" destOrd="0" presId="urn:microsoft.com/office/officeart/2005/8/layout/radial1"/>
    <dgm:cxn modelId="{841A7967-50BB-4D14-AF7A-61531CC56717}" type="presParOf" srcId="{F49BE3FB-A799-4FA5-8761-E534673B57E8}" destId="{32967C6E-0669-403B-9446-A9FADD6DB54D}" srcOrd="1" destOrd="0" presId="urn:microsoft.com/office/officeart/2005/8/layout/radial1"/>
    <dgm:cxn modelId="{27980B86-8931-47FA-AED6-3D7A91BB235A}" type="presParOf" srcId="{32967C6E-0669-403B-9446-A9FADD6DB54D}" destId="{7F326CCD-3814-4B88-9018-139A75AAA5A5}" srcOrd="0" destOrd="0" presId="urn:microsoft.com/office/officeart/2005/8/layout/radial1"/>
    <dgm:cxn modelId="{40C42F63-0A63-4178-860E-01AFED497BD1}" type="presParOf" srcId="{F49BE3FB-A799-4FA5-8761-E534673B57E8}" destId="{FFAA77AF-9C06-45EF-985B-F12BD9DB6C3E}" srcOrd="2" destOrd="0" presId="urn:microsoft.com/office/officeart/2005/8/layout/radial1"/>
    <dgm:cxn modelId="{726EDDF7-21F2-4818-8207-1CBA67D69515}" type="presParOf" srcId="{F49BE3FB-A799-4FA5-8761-E534673B57E8}" destId="{827A3AEB-F250-4064-8E87-45FB46E7C499}" srcOrd="3" destOrd="0" presId="urn:microsoft.com/office/officeart/2005/8/layout/radial1"/>
    <dgm:cxn modelId="{1F9BF654-BDE9-45D4-B194-3AA2FCBA0EF6}" type="presParOf" srcId="{827A3AEB-F250-4064-8E87-45FB46E7C499}" destId="{31DD081F-C77E-49B1-BBB4-4C920D435EDC}" srcOrd="0" destOrd="0" presId="urn:microsoft.com/office/officeart/2005/8/layout/radial1"/>
    <dgm:cxn modelId="{352A026E-97A2-4A9C-8264-6E6D58F65050}" type="presParOf" srcId="{F49BE3FB-A799-4FA5-8761-E534673B57E8}" destId="{6FDFDCE5-5528-498D-93A0-E10FD8298D33}" srcOrd="4" destOrd="0" presId="urn:microsoft.com/office/officeart/2005/8/layout/radial1"/>
    <dgm:cxn modelId="{CE12F71C-1E7C-40DB-845E-05D797DB1310}" type="presParOf" srcId="{F49BE3FB-A799-4FA5-8761-E534673B57E8}" destId="{B909FCBC-DDDF-4C6C-BB8A-65973F721FEE}" srcOrd="5" destOrd="0" presId="urn:microsoft.com/office/officeart/2005/8/layout/radial1"/>
    <dgm:cxn modelId="{8B938BA3-7406-4ECE-BA22-14982C90BEC8}" type="presParOf" srcId="{B909FCBC-DDDF-4C6C-BB8A-65973F721FEE}" destId="{66FCBE34-3387-4590-B6C5-BAB61766FADF}" srcOrd="0" destOrd="0" presId="urn:microsoft.com/office/officeart/2005/8/layout/radial1"/>
    <dgm:cxn modelId="{8A0BE0A4-B723-4F7C-8515-6DAE2BD91D70}" type="presParOf" srcId="{F49BE3FB-A799-4FA5-8761-E534673B57E8}" destId="{7420E377-EAD5-4EE9-ABB5-C067BD1A2C52}" srcOrd="6" destOrd="0" presId="urn:microsoft.com/office/officeart/2005/8/layout/radial1"/>
    <dgm:cxn modelId="{9362DFD2-A44E-4404-AF23-BDE0D8110D03}" type="presParOf" srcId="{F49BE3FB-A799-4FA5-8761-E534673B57E8}" destId="{C267DDDE-3C3D-4DCD-BFC5-2B212A0FEFAE}" srcOrd="7" destOrd="0" presId="urn:microsoft.com/office/officeart/2005/8/layout/radial1"/>
    <dgm:cxn modelId="{6128271B-633A-460C-83C3-BF85EABB4E31}" type="presParOf" srcId="{C267DDDE-3C3D-4DCD-BFC5-2B212A0FEFAE}" destId="{4176355B-F8E5-4811-844E-9F32ED2E53AD}" srcOrd="0" destOrd="0" presId="urn:microsoft.com/office/officeart/2005/8/layout/radial1"/>
    <dgm:cxn modelId="{CA71E1E7-AD03-4A8E-8BA7-8D3C8229DC1A}" type="presParOf" srcId="{F49BE3FB-A799-4FA5-8761-E534673B57E8}" destId="{3F6CFFFA-0A6D-488E-BC20-956C2F2520DD}" srcOrd="8" destOrd="0" presId="urn:microsoft.com/office/officeart/2005/8/layout/radial1"/>
    <dgm:cxn modelId="{3CD00758-AA05-4CCD-AE60-4150C71D1DE6}" type="presParOf" srcId="{F49BE3FB-A799-4FA5-8761-E534673B57E8}" destId="{5EBF4921-9FB9-4920-8ABB-F20ADFE28872}" srcOrd="9" destOrd="0" presId="urn:microsoft.com/office/officeart/2005/8/layout/radial1"/>
    <dgm:cxn modelId="{DB8B8CE6-8630-4CC7-94AF-58608F0D33BB}" type="presParOf" srcId="{5EBF4921-9FB9-4920-8ABB-F20ADFE28872}" destId="{B2A1CCD8-091E-4ADD-AE2D-AB4BE5F93A12}" srcOrd="0" destOrd="0" presId="urn:microsoft.com/office/officeart/2005/8/layout/radial1"/>
    <dgm:cxn modelId="{79A53ACA-33BF-4BA4-9A9D-1B013B01EC3C}" type="presParOf" srcId="{F49BE3FB-A799-4FA5-8761-E534673B57E8}" destId="{BF5428BE-E11B-4F1E-AAE8-19C3D08AEB1E}" srcOrd="10" destOrd="0" presId="urn:microsoft.com/office/officeart/2005/8/layout/radial1"/>
    <dgm:cxn modelId="{8CA7D548-5E4E-424E-AC63-9BB890C48C34}" type="presParOf" srcId="{F49BE3FB-A799-4FA5-8761-E534673B57E8}" destId="{3B05CAE3-70D6-4D21-B36F-EF09FC07266F}" srcOrd="11" destOrd="0" presId="urn:microsoft.com/office/officeart/2005/8/layout/radial1"/>
    <dgm:cxn modelId="{C93376EF-9D07-4495-865C-7C6F00B6463E}" type="presParOf" srcId="{3B05CAE3-70D6-4D21-B36F-EF09FC07266F}" destId="{B380BD4E-6204-4A8C-9DD4-99082668B8DC}" srcOrd="0" destOrd="0" presId="urn:microsoft.com/office/officeart/2005/8/layout/radial1"/>
    <dgm:cxn modelId="{301C731D-52A1-4875-B17D-896DAE83A779}" type="presParOf" srcId="{F49BE3FB-A799-4FA5-8761-E534673B57E8}" destId="{51BB01DC-2E8B-44B8-B7EE-E6745F21EACF}" srcOrd="12" destOrd="0" presId="urn:microsoft.com/office/officeart/2005/8/layout/radial1"/>
    <dgm:cxn modelId="{D7D420D1-D844-4FB0-939E-97964D04E7D4}" type="presParOf" srcId="{F49BE3FB-A799-4FA5-8761-E534673B57E8}" destId="{76410B46-897C-485E-BEC0-046EF2617E94}" srcOrd="13" destOrd="0" presId="urn:microsoft.com/office/officeart/2005/8/layout/radial1"/>
    <dgm:cxn modelId="{93BDFCC3-E109-4E76-870A-071F0D92FC38}" type="presParOf" srcId="{76410B46-897C-485E-BEC0-046EF2617E94}" destId="{FB2F344D-2B7D-4441-B443-5F6998756B74}" srcOrd="0" destOrd="0" presId="urn:microsoft.com/office/officeart/2005/8/layout/radial1"/>
    <dgm:cxn modelId="{A3845906-AF2A-424B-AC7F-C9DB4251EC7F}" type="presParOf" srcId="{F49BE3FB-A799-4FA5-8761-E534673B57E8}" destId="{E5392ABB-ECE2-4E9F-94DC-D712D2FB0091}" srcOrd="14" destOrd="0" presId="urn:microsoft.com/office/officeart/2005/8/layout/radial1"/>
    <dgm:cxn modelId="{3F2D40CD-1079-4A7E-968E-0A0421FABF82}" type="presParOf" srcId="{F49BE3FB-A799-4FA5-8761-E534673B57E8}" destId="{CF6F4809-C5BA-4E04-9127-B704F9040A0B}" srcOrd="15" destOrd="0" presId="urn:microsoft.com/office/officeart/2005/8/layout/radial1"/>
    <dgm:cxn modelId="{B72DE539-73D1-4F8C-804B-1878A690046B}" type="presParOf" srcId="{CF6F4809-C5BA-4E04-9127-B704F9040A0B}" destId="{00F28D1E-BCFE-41CE-9CEB-58CF002AC075}" srcOrd="0" destOrd="0" presId="urn:microsoft.com/office/officeart/2005/8/layout/radial1"/>
    <dgm:cxn modelId="{002E6E27-AD8E-4BB3-B519-C123CF4D683B}" type="presParOf" srcId="{F49BE3FB-A799-4FA5-8761-E534673B57E8}" destId="{B1C930C2-BC54-407B-AC61-3E3C842616A5}" srcOrd="16" destOrd="0" presId="urn:microsoft.com/office/officeart/2005/8/layout/radial1"/>
    <dgm:cxn modelId="{7A0E237A-7B63-463E-94DE-5606CA14607A}" type="presParOf" srcId="{F49BE3FB-A799-4FA5-8761-E534673B57E8}" destId="{6A442A84-E13E-4654-AB0A-ED9B67A5664D}" srcOrd="17" destOrd="0" presId="urn:microsoft.com/office/officeart/2005/8/layout/radial1"/>
    <dgm:cxn modelId="{16787278-466A-4AA9-843B-E7853F8A7DE4}" type="presParOf" srcId="{6A442A84-E13E-4654-AB0A-ED9B67A5664D}" destId="{893F97C0-505D-45EB-9AB7-692696F5CC0E}" srcOrd="0" destOrd="0" presId="urn:microsoft.com/office/officeart/2005/8/layout/radial1"/>
    <dgm:cxn modelId="{F77C8F8A-7304-40D2-AD20-139C0FBDE88F}" type="presParOf" srcId="{F49BE3FB-A799-4FA5-8761-E534673B57E8}" destId="{E3A8360C-0996-4BA0-A7C0-4FA375C8B68A}" srcOrd="18" destOrd="0" presId="urn:microsoft.com/office/officeart/2005/8/layout/radial1"/>
    <dgm:cxn modelId="{614DEFA0-19F3-4D34-B2F7-D5B44FDC4415}" type="presParOf" srcId="{F49BE3FB-A799-4FA5-8761-E534673B57E8}" destId="{DD71A874-4C22-42C6-BF28-D479B038EFB8}" srcOrd="19" destOrd="0" presId="urn:microsoft.com/office/officeart/2005/8/layout/radial1"/>
    <dgm:cxn modelId="{AC2A7956-CFE5-4268-B3EE-36A48FD6C4DF}" type="presParOf" srcId="{DD71A874-4C22-42C6-BF28-D479B038EFB8}" destId="{D93C5B89-354D-47CD-BA99-6027350FDB69}" srcOrd="0" destOrd="0" presId="urn:microsoft.com/office/officeart/2005/8/layout/radial1"/>
    <dgm:cxn modelId="{FC99C638-1BCF-47CC-A4CA-1E5D6F68F88C}" type="presParOf" srcId="{F49BE3FB-A799-4FA5-8761-E534673B57E8}" destId="{662B904D-CC53-4CC3-B015-167D28189C11}" srcOrd="2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9D84F1-25C6-4D00-A037-36CA5BB3AFAE}" type="doc">
      <dgm:prSet loTypeId="urn:microsoft.com/office/officeart/2005/8/layout/cycle1" loCatId="cycle" qsTypeId="urn:microsoft.com/office/officeart/2005/8/quickstyle/simple1" qsCatId="simple" csTypeId="urn:microsoft.com/office/officeart/2005/8/colors/accent1_2" csCatId="accent1"/>
      <dgm:spPr/>
    </dgm:pt>
    <dgm:pt modelId="{7541E83D-9A65-4A88-9741-3052493BCC8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1" i="0" u="sng" strike="noStrike" cap="none" normalizeH="0" baseline="0">
              <a:ln>
                <a:noFill/>
              </a:ln>
              <a:solidFill>
                <a:schemeClr val="tx1"/>
              </a:solidFill>
              <a:effectLst/>
              <a:latin typeface="Arial" pitchFamily="34" charset="0"/>
            </a:rPr>
            <a:t>COUGH</a:t>
          </a:r>
        </a:p>
      </dgm:t>
    </dgm:pt>
    <dgm:pt modelId="{CFACE437-9780-4F2A-A309-DCE09F2F4A98}" type="parTrans" cxnId="{326D2E85-C39A-4D21-81F6-2ED7125F5425}">
      <dgm:prSet/>
      <dgm:spPr/>
      <dgm:t>
        <a:bodyPr/>
        <a:lstStyle/>
        <a:p>
          <a:endParaRPr lang="en-GB"/>
        </a:p>
      </dgm:t>
    </dgm:pt>
    <dgm:pt modelId="{D284D836-8D08-4CC8-BB52-9DDA93366B67}" type="sibTrans" cxnId="{326D2E85-C39A-4D21-81F6-2ED7125F5425}">
      <dgm:prSet/>
      <dgm:spPr/>
      <dgm:t>
        <a:bodyPr/>
        <a:lstStyle/>
        <a:p>
          <a:endParaRPr lang="en-GB"/>
        </a:p>
      </dgm:t>
    </dgm:pt>
    <dgm:pt modelId="{4D387BB6-9C42-4E53-A96F-F8B464AB1E2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a:ln>
                <a:noFill/>
              </a:ln>
              <a:solidFill>
                <a:schemeClr val="tx1"/>
              </a:solidFill>
              <a:effectLst/>
              <a:latin typeface="Arial" pitchFamily="34" charset="0"/>
            </a:rPr>
            <a:t>Mouth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a:ln>
                <a:noFill/>
              </a:ln>
              <a:solidFill>
                <a:schemeClr val="tx1"/>
              </a:solidFill>
              <a:effectLst/>
              <a:latin typeface="Arial" pitchFamily="34" charset="0"/>
            </a:rPr>
            <a:t>breathing</a:t>
          </a:r>
        </a:p>
      </dgm:t>
    </dgm:pt>
    <dgm:pt modelId="{C4C39438-BC83-455F-A7F0-896D5E8A1FC5}" type="parTrans" cxnId="{2E81BAF3-480E-43E5-BC1E-B10919A9D945}">
      <dgm:prSet/>
      <dgm:spPr/>
      <dgm:t>
        <a:bodyPr/>
        <a:lstStyle/>
        <a:p>
          <a:endParaRPr lang="en-GB"/>
        </a:p>
      </dgm:t>
    </dgm:pt>
    <dgm:pt modelId="{83865CBD-5A91-42F7-974C-8FCACAD374AB}" type="sibTrans" cxnId="{2E81BAF3-480E-43E5-BC1E-B10919A9D945}">
      <dgm:prSet/>
      <dgm:spPr/>
      <dgm:t>
        <a:bodyPr/>
        <a:lstStyle/>
        <a:p>
          <a:endParaRPr lang="en-GB"/>
        </a:p>
      </dgm:t>
    </dgm:pt>
    <dgm:pt modelId="{184F0FD1-BE57-4521-BC6B-EEE8BAB9835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a:ln>
                <a:noFill/>
              </a:ln>
              <a:solidFill>
                <a:schemeClr val="tx1"/>
              </a:solidFill>
              <a:effectLst/>
              <a:latin typeface="Arial" pitchFamily="34" charset="0"/>
            </a:rPr>
            <a:t>Abnormal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a:ln>
                <a:noFill/>
              </a:ln>
              <a:solidFill>
                <a:schemeClr val="tx1"/>
              </a:solidFill>
              <a:effectLst/>
              <a:latin typeface="Arial" pitchFamily="34" charset="0"/>
            </a:rPr>
            <a:t>breathing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a:ln>
                <a:noFill/>
              </a:ln>
              <a:solidFill>
                <a:schemeClr val="tx1"/>
              </a:solidFill>
              <a:effectLst/>
              <a:latin typeface="Arial" pitchFamily="34" charset="0"/>
            </a:rPr>
            <a:t>pattern</a:t>
          </a:r>
        </a:p>
      </dgm:t>
    </dgm:pt>
    <dgm:pt modelId="{67D152B9-CE02-40ED-95B7-D52EEE5BAA87}" type="parTrans" cxnId="{3CD93BB6-6B7C-4D8C-BE50-D2EF7FECDE97}">
      <dgm:prSet/>
      <dgm:spPr/>
      <dgm:t>
        <a:bodyPr/>
        <a:lstStyle/>
        <a:p>
          <a:endParaRPr lang="en-GB"/>
        </a:p>
      </dgm:t>
    </dgm:pt>
    <dgm:pt modelId="{91E9DF91-D25E-42B2-88F2-43F5671873EB}" type="sibTrans" cxnId="{3CD93BB6-6B7C-4D8C-BE50-D2EF7FECDE97}">
      <dgm:prSet/>
      <dgm:spPr/>
      <dgm:t>
        <a:bodyPr/>
        <a:lstStyle/>
        <a:p>
          <a:endParaRPr lang="en-GB"/>
        </a:p>
      </dgm:t>
    </dgm:pt>
    <dgm:pt modelId="{86F19B8F-40AB-41D4-A1A6-E12B8F1FD7B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a:ln>
                <a:noFill/>
              </a:ln>
              <a:solidFill>
                <a:schemeClr val="tx1"/>
              </a:solidFill>
              <a:effectLst/>
              <a:latin typeface="Arial" pitchFamily="34" charset="0"/>
            </a:rPr>
            <a:t>Dry, cool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a:ln>
                <a:noFill/>
              </a:ln>
              <a:solidFill>
                <a:schemeClr val="tx1"/>
              </a:solidFill>
              <a:effectLst/>
              <a:latin typeface="Arial" pitchFamily="34" charset="0"/>
            </a:rPr>
            <a:t>airways</a:t>
          </a:r>
        </a:p>
      </dgm:t>
    </dgm:pt>
    <dgm:pt modelId="{E0E424B5-89F2-4948-A77E-3515C0ADA8E3}" type="parTrans" cxnId="{5F5F51F5-3F61-4C4F-BE57-B53AB77D3626}">
      <dgm:prSet/>
      <dgm:spPr/>
      <dgm:t>
        <a:bodyPr/>
        <a:lstStyle/>
        <a:p>
          <a:endParaRPr lang="en-GB"/>
        </a:p>
      </dgm:t>
    </dgm:pt>
    <dgm:pt modelId="{3CE762F7-C3E8-4CA8-9FDE-4F09B6D45BC1}" type="sibTrans" cxnId="{5F5F51F5-3F61-4C4F-BE57-B53AB77D3626}">
      <dgm:prSet/>
      <dgm:spPr/>
      <dgm:t>
        <a:bodyPr/>
        <a:lstStyle/>
        <a:p>
          <a:endParaRPr lang="en-GB"/>
        </a:p>
      </dgm:t>
    </dgm:pt>
    <dgm:pt modelId="{DDF5C9F2-A518-4EED-B9D7-8EAD90975A1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a:ln>
                <a:noFill/>
              </a:ln>
              <a:solidFill>
                <a:schemeClr val="tx1"/>
              </a:solidFill>
              <a:effectLst/>
              <a:latin typeface="Arial" pitchFamily="34" charset="0"/>
            </a:rPr>
            <a:t>Inflammation</a:t>
          </a:r>
        </a:p>
      </dgm:t>
    </dgm:pt>
    <dgm:pt modelId="{84D220D8-FE5B-47C6-93A1-0EB98436F528}" type="parTrans" cxnId="{89D3CBB6-B627-476D-B0E5-7B99B419DA95}">
      <dgm:prSet/>
      <dgm:spPr/>
      <dgm:t>
        <a:bodyPr/>
        <a:lstStyle/>
        <a:p>
          <a:endParaRPr lang="en-GB"/>
        </a:p>
      </dgm:t>
    </dgm:pt>
    <dgm:pt modelId="{B619C53D-35DB-4676-AF76-01AAB97EB7F4}" type="sibTrans" cxnId="{89D3CBB6-B627-476D-B0E5-7B99B419DA95}">
      <dgm:prSet/>
      <dgm:spPr/>
      <dgm:t>
        <a:bodyPr/>
        <a:lstStyle/>
        <a:p>
          <a:endParaRPr lang="en-GB"/>
        </a:p>
      </dgm:t>
    </dgm:pt>
    <dgm:pt modelId="{761660C5-28E1-4545-BAD9-60AB0D43595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a:ln>
                <a:noFill/>
              </a:ln>
              <a:solidFill>
                <a:schemeClr val="tx1"/>
              </a:solidFill>
              <a:effectLst/>
              <a:latin typeface="Arial" pitchFamily="34" charset="0"/>
            </a:rPr>
            <a:t>Tickle in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a:ln>
                <a:noFill/>
              </a:ln>
              <a:solidFill>
                <a:schemeClr val="tx1"/>
              </a:solidFill>
              <a:effectLst/>
              <a:latin typeface="Arial" pitchFamily="34" charset="0"/>
            </a:rPr>
            <a:t>the throat</a:t>
          </a:r>
        </a:p>
      </dgm:t>
    </dgm:pt>
    <dgm:pt modelId="{B1F6ED33-7CEB-4712-A479-B5F17FBE6073}" type="parTrans" cxnId="{3F80B30A-EE1F-477D-BDC1-196F5876AE89}">
      <dgm:prSet/>
      <dgm:spPr/>
      <dgm:t>
        <a:bodyPr/>
        <a:lstStyle/>
        <a:p>
          <a:endParaRPr lang="en-GB"/>
        </a:p>
      </dgm:t>
    </dgm:pt>
    <dgm:pt modelId="{ED1162DD-6466-4C63-B9BA-1F813F80E78A}" type="sibTrans" cxnId="{3F80B30A-EE1F-477D-BDC1-196F5876AE89}">
      <dgm:prSet/>
      <dgm:spPr/>
      <dgm:t>
        <a:bodyPr/>
        <a:lstStyle/>
        <a:p>
          <a:endParaRPr lang="en-GB"/>
        </a:p>
      </dgm:t>
    </dgm:pt>
    <dgm:pt modelId="{CE5A4F60-4494-4870-89DD-01FCCCBD2D8D}" type="pres">
      <dgm:prSet presAssocID="{559D84F1-25C6-4D00-A037-36CA5BB3AFAE}" presName="cycle" presStyleCnt="0">
        <dgm:presLayoutVars>
          <dgm:dir/>
          <dgm:resizeHandles val="exact"/>
        </dgm:presLayoutVars>
      </dgm:prSet>
      <dgm:spPr/>
    </dgm:pt>
    <dgm:pt modelId="{F9F571D8-932E-4D0D-9F52-36348EC2CF67}" type="pres">
      <dgm:prSet presAssocID="{7541E83D-9A65-4A88-9741-3052493BCC85}" presName="dummy" presStyleCnt="0"/>
      <dgm:spPr/>
    </dgm:pt>
    <dgm:pt modelId="{3B3D315C-AF0C-41C1-B691-EFBE1B1F9D82}" type="pres">
      <dgm:prSet presAssocID="{7541E83D-9A65-4A88-9741-3052493BCC85}" presName="node" presStyleLbl="revTx" presStyleIdx="0" presStyleCnt="6">
        <dgm:presLayoutVars>
          <dgm:bulletEnabled val="1"/>
        </dgm:presLayoutVars>
      </dgm:prSet>
      <dgm:spPr/>
    </dgm:pt>
    <dgm:pt modelId="{10EB9287-C3E4-42C0-85A5-AA4906CB95A8}" type="pres">
      <dgm:prSet presAssocID="{D284D836-8D08-4CC8-BB52-9DDA93366B67}" presName="sibTrans" presStyleLbl="node1" presStyleIdx="0" presStyleCnt="6"/>
      <dgm:spPr/>
    </dgm:pt>
    <dgm:pt modelId="{7E6EF150-8E37-49A5-ACAC-B53A1D919B23}" type="pres">
      <dgm:prSet presAssocID="{4D387BB6-9C42-4E53-A96F-F8B464AB1E24}" presName="dummy" presStyleCnt="0"/>
      <dgm:spPr/>
    </dgm:pt>
    <dgm:pt modelId="{9F9CC54B-4084-4690-999F-A01F31DEEF6F}" type="pres">
      <dgm:prSet presAssocID="{4D387BB6-9C42-4E53-A96F-F8B464AB1E24}" presName="node" presStyleLbl="revTx" presStyleIdx="1" presStyleCnt="6" custRadScaleRad="83588" custRadScaleInc="4107">
        <dgm:presLayoutVars>
          <dgm:bulletEnabled val="1"/>
        </dgm:presLayoutVars>
      </dgm:prSet>
      <dgm:spPr/>
    </dgm:pt>
    <dgm:pt modelId="{B70050F7-DEDA-41A5-99EC-2DC46F92D174}" type="pres">
      <dgm:prSet presAssocID="{83865CBD-5A91-42F7-974C-8FCACAD374AB}" presName="sibTrans" presStyleLbl="node1" presStyleIdx="1" presStyleCnt="6"/>
      <dgm:spPr/>
    </dgm:pt>
    <dgm:pt modelId="{BFC51B78-9D3D-438D-9C38-9F7621372616}" type="pres">
      <dgm:prSet presAssocID="{184F0FD1-BE57-4521-BC6B-EEE8BAB9835A}" presName="dummy" presStyleCnt="0"/>
      <dgm:spPr/>
    </dgm:pt>
    <dgm:pt modelId="{E331221E-7C8E-4774-83E1-920AAE270E08}" type="pres">
      <dgm:prSet presAssocID="{184F0FD1-BE57-4521-BC6B-EEE8BAB9835A}" presName="node" presStyleLbl="revTx" presStyleIdx="2" presStyleCnt="6">
        <dgm:presLayoutVars>
          <dgm:bulletEnabled val="1"/>
        </dgm:presLayoutVars>
      </dgm:prSet>
      <dgm:spPr/>
    </dgm:pt>
    <dgm:pt modelId="{CF329267-D1D3-43F0-BC78-BAFE5F5A99EA}" type="pres">
      <dgm:prSet presAssocID="{91E9DF91-D25E-42B2-88F2-43F5671873EB}" presName="sibTrans" presStyleLbl="node1" presStyleIdx="2" presStyleCnt="6"/>
      <dgm:spPr/>
    </dgm:pt>
    <dgm:pt modelId="{CD39B37B-3857-4085-A801-27E079621284}" type="pres">
      <dgm:prSet presAssocID="{86F19B8F-40AB-41D4-A1A6-E12B8F1FD7B0}" presName="dummy" presStyleCnt="0"/>
      <dgm:spPr/>
    </dgm:pt>
    <dgm:pt modelId="{582E57B4-A7C4-4946-B5DC-1CB1CC92360A}" type="pres">
      <dgm:prSet presAssocID="{86F19B8F-40AB-41D4-A1A6-E12B8F1FD7B0}" presName="node" presStyleLbl="revTx" presStyleIdx="3" presStyleCnt="6">
        <dgm:presLayoutVars>
          <dgm:bulletEnabled val="1"/>
        </dgm:presLayoutVars>
      </dgm:prSet>
      <dgm:spPr/>
    </dgm:pt>
    <dgm:pt modelId="{DA90B833-3E0B-4D2F-8D7F-1144C18E56DA}" type="pres">
      <dgm:prSet presAssocID="{3CE762F7-C3E8-4CA8-9FDE-4F09B6D45BC1}" presName="sibTrans" presStyleLbl="node1" presStyleIdx="3" presStyleCnt="6"/>
      <dgm:spPr/>
    </dgm:pt>
    <dgm:pt modelId="{2215B13A-8D05-4A04-873F-0E258487A80E}" type="pres">
      <dgm:prSet presAssocID="{DDF5C9F2-A518-4EED-B9D7-8EAD90975A1F}" presName="dummy" presStyleCnt="0"/>
      <dgm:spPr/>
    </dgm:pt>
    <dgm:pt modelId="{50EA7848-6B81-481B-93F1-66E8BEA85499}" type="pres">
      <dgm:prSet presAssocID="{DDF5C9F2-A518-4EED-B9D7-8EAD90975A1F}" presName="node" presStyleLbl="revTx" presStyleIdx="4" presStyleCnt="6" custRadScaleRad="89806" custRadScaleInc="-3823">
        <dgm:presLayoutVars>
          <dgm:bulletEnabled val="1"/>
        </dgm:presLayoutVars>
      </dgm:prSet>
      <dgm:spPr/>
    </dgm:pt>
    <dgm:pt modelId="{D0F54CBE-C323-4F10-BC89-5791196600B0}" type="pres">
      <dgm:prSet presAssocID="{B619C53D-35DB-4676-AF76-01AAB97EB7F4}" presName="sibTrans" presStyleLbl="node1" presStyleIdx="4" presStyleCnt="6"/>
      <dgm:spPr/>
    </dgm:pt>
    <dgm:pt modelId="{C9286938-3823-4FD3-906C-84F8BEDA0318}" type="pres">
      <dgm:prSet presAssocID="{761660C5-28E1-4545-BAD9-60AB0D435951}" presName="dummy" presStyleCnt="0"/>
      <dgm:spPr/>
    </dgm:pt>
    <dgm:pt modelId="{B4A1490B-27E4-4927-94F6-1ACE5F37AEE7}" type="pres">
      <dgm:prSet presAssocID="{761660C5-28E1-4545-BAD9-60AB0D435951}" presName="node" presStyleLbl="revTx" presStyleIdx="5" presStyleCnt="6">
        <dgm:presLayoutVars>
          <dgm:bulletEnabled val="1"/>
        </dgm:presLayoutVars>
      </dgm:prSet>
      <dgm:spPr/>
    </dgm:pt>
    <dgm:pt modelId="{4208DF53-0686-444D-879B-2B3AC55D38DF}" type="pres">
      <dgm:prSet presAssocID="{ED1162DD-6466-4C63-B9BA-1F813F80E78A}" presName="sibTrans" presStyleLbl="node1" presStyleIdx="5" presStyleCnt="6"/>
      <dgm:spPr/>
    </dgm:pt>
  </dgm:ptLst>
  <dgm:cxnLst>
    <dgm:cxn modelId="{3F80B30A-EE1F-477D-BDC1-196F5876AE89}" srcId="{559D84F1-25C6-4D00-A037-36CA5BB3AFAE}" destId="{761660C5-28E1-4545-BAD9-60AB0D435951}" srcOrd="5" destOrd="0" parTransId="{B1F6ED33-7CEB-4712-A479-B5F17FBE6073}" sibTransId="{ED1162DD-6466-4C63-B9BA-1F813F80E78A}"/>
    <dgm:cxn modelId="{545AE818-8DE7-46D4-917B-F34E03D433C6}" type="presOf" srcId="{83865CBD-5A91-42F7-974C-8FCACAD374AB}" destId="{B70050F7-DEDA-41A5-99EC-2DC46F92D174}" srcOrd="0" destOrd="0" presId="urn:microsoft.com/office/officeart/2005/8/layout/cycle1"/>
    <dgm:cxn modelId="{3217233B-FAFA-4112-8E56-292A4F9A0B1D}" type="presOf" srcId="{3CE762F7-C3E8-4CA8-9FDE-4F09B6D45BC1}" destId="{DA90B833-3E0B-4D2F-8D7F-1144C18E56DA}" srcOrd="0" destOrd="0" presId="urn:microsoft.com/office/officeart/2005/8/layout/cycle1"/>
    <dgm:cxn modelId="{E6E71141-016A-4E4D-B919-E0E62EF637A9}" type="presOf" srcId="{D284D836-8D08-4CC8-BB52-9DDA93366B67}" destId="{10EB9287-C3E4-42C0-85A5-AA4906CB95A8}" srcOrd="0" destOrd="0" presId="urn:microsoft.com/office/officeart/2005/8/layout/cycle1"/>
    <dgm:cxn modelId="{F5563264-4B2E-48BC-A3FE-1BA1C54E8E14}" type="presOf" srcId="{ED1162DD-6466-4C63-B9BA-1F813F80E78A}" destId="{4208DF53-0686-444D-879B-2B3AC55D38DF}" srcOrd="0" destOrd="0" presId="urn:microsoft.com/office/officeart/2005/8/layout/cycle1"/>
    <dgm:cxn modelId="{06E06879-37E5-4317-877A-DF85FC37F060}" type="presOf" srcId="{B619C53D-35DB-4676-AF76-01AAB97EB7F4}" destId="{D0F54CBE-C323-4F10-BC89-5791196600B0}" srcOrd="0" destOrd="0" presId="urn:microsoft.com/office/officeart/2005/8/layout/cycle1"/>
    <dgm:cxn modelId="{A41E1383-5631-4D39-BB16-F0347FA63EC2}" type="presOf" srcId="{7541E83D-9A65-4A88-9741-3052493BCC85}" destId="{3B3D315C-AF0C-41C1-B691-EFBE1B1F9D82}" srcOrd="0" destOrd="0" presId="urn:microsoft.com/office/officeart/2005/8/layout/cycle1"/>
    <dgm:cxn modelId="{326D2E85-C39A-4D21-81F6-2ED7125F5425}" srcId="{559D84F1-25C6-4D00-A037-36CA5BB3AFAE}" destId="{7541E83D-9A65-4A88-9741-3052493BCC85}" srcOrd="0" destOrd="0" parTransId="{CFACE437-9780-4F2A-A309-DCE09F2F4A98}" sibTransId="{D284D836-8D08-4CC8-BB52-9DDA93366B67}"/>
    <dgm:cxn modelId="{15141D97-5B75-4B6F-B3A8-9A18185D56FF}" type="presOf" srcId="{4D387BB6-9C42-4E53-A96F-F8B464AB1E24}" destId="{9F9CC54B-4084-4690-999F-A01F31DEEF6F}" srcOrd="0" destOrd="0" presId="urn:microsoft.com/office/officeart/2005/8/layout/cycle1"/>
    <dgm:cxn modelId="{2C413B9B-92E9-4B82-82E1-F9D65062BD41}" type="presOf" srcId="{559D84F1-25C6-4D00-A037-36CA5BB3AFAE}" destId="{CE5A4F60-4494-4870-89DD-01FCCCBD2D8D}" srcOrd="0" destOrd="0" presId="urn:microsoft.com/office/officeart/2005/8/layout/cycle1"/>
    <dgm:cxn modelId="{3CD93BB6-6B7C-4D8C-BE50-D2EF7FECDE97}" srcId="{559D84F1-25C6-4D00-A037-36CA5BB3AFAE}" destId="{184F0FD1-BE57-4521-BC6B-EEE8BAB9835A}" srcOrd="2" destOrd="0" parTransId="{67D152B9-CE02-40ED-95B7-D52EEE5BAA87}" sibTransId="{91E9DF91-D25E-42B2-88F2-43F5671873EB}"/>
    <dgm:cxn modelId="{89D3CBB6-B627-476D-B0E5-7B99B419DA95}" srcId="{559D84F1-25C6-4D00-A037-36CA5BB3AFAE}" destId="{DDF5C9F2-A518-4EED-B9D7-8EAD90975A1F}" srcOrd="4" destOrd="0" parTransId="{84D220D8-FE5B-47C6-93A1-0EB98436F528}" sibTransId="{B619C53D-35DB-4676-AF76-01AAB97EB7F4}"/>
    <dgm:cxn modelId="{DAC968B8-31CF-482F-B25F-89647865BBD1}" type="presOf" srcId="{DDF5C9F2-A518-4EED-B9D7-8EAD90975A1F}" destId="{50EA7848-6B81-481B-93F1-66E8BEA85499}" srcOrd="0" destOrd="0" presId="urn:microsoft.com/office/officeart/2005/8/layout/cycle1"/>
    <dgm:cxn modelId="{3B97ABC1-0075-4B09-885B-B0442D9B6AC1}" type="presOf" srcId="{91E9DF91-D25E-42B2-88F2-43F5671873EB}" destId="{CF329267-D1D3-43F0-BC78-BAFE5F5A99EA}" srcOrd="0" destOrd="0" presId="urn:microsoft.com/office/officeart/2005/8/layout/cycle1"/>
    <dgm:cxn modelId="{71240AC2-706B-4F7F-A0BA-C1F9DCE3D4E8}" type="presOf" srcId="{184F0FD1-BE57-4521-BC6B-EEE8BAB9835A}" destId="{E331221E-7C8E-4774-83E1-920AAE270E08}" srcOrd="0" destOrd="0" presId="urn:microsoft.com/office/officeart/2005/8/layout/cycle1"/>
    <dgm:cxn modelId="{ACD253C3-C8B7-4ECF-833D-FBA968036D9F}" type="presOf" srcId="{761660C5-28E1-4545-BAD9-60AB0D435951}" destId="{B4A1490B-27E4-4927-94F6-1ACE5F37AEE7}" srcOrd="0" destOrd="0" presId="urn:microsoft.com/office/officeart/2005/8/layout/cycle1"/>
    <dgm:cxn modelId="{7681FFC7-8DA6-45FA-940E-C2344A66E605}" type="presOf" srcId="{86F19B8F-40AB-41D4-A1A6-E12B8F1FD7B0}" destId="{582E57B4-A7C4-4946-B5DC-1CB1CC92360A}" srcOrd="0" destOrd="0" presId="urn:microsoft.com/office/officeart/2005/8/layout/cycle1"/>
    <dgm:cxn modelId="{2E81BAF3-480E-43E5-BC1E-B10919A9D945}" srcId="{559D84F1-25C6-4D00-A037-36CA5BB3AFAE}" destId="{4D387BB6-9C42-4E53-A96F-F8B464AB1E24}" srcOrd="1" destOrd="0" parTransId="{C4C39438-BC83-455F-A7F0-896D5E8A1FC5}" sibTransId="{83865CBD-5A91-42F7-974C-8FCACAD374AB}"/>
    <dgm:cxn modelId="{5F5F51F5-3F61-4C4F-BE57-B53AB77D3626}" srcId="{559D84F1-25C6-4D00-A037-36CA5BB3AFAE}" destId="{86F19B8F-40AB-41D4-A1A6-E12B8F1FD7B0}" srcOrd="3" destOrd="0" parTransId="{E0E424B5-89F2-4948-A77E-3515C0ADA8E3}" sibTransId="{3CE762F7-C3E8-4CA8-9FDE-4F09B6D45BC1}"/>
    <dgm:cxn modelId="{2E9F7947-05F1-4844-8228-516E612742A2}" type="presParOf" srcId="{CE5A4F60-4494-4870-89DD-01FCCCBD2D8D}" destId="{F9F571D8-932E-4D0D-9F52-36348EC2CF67}" srcOrd="0" destOrd="0" presId="urn:microsoft.com/office/officeart/2005/8/layout/cycle1"/>
    <dgm:cxn modelId="{C9F3BBAB-E4B4-405E-A015-9BAEAC0D200B}" type="presParOf" srcId="{CE5A4F60-4494-4870-89DD-01FCCCBD2D8D}" destId="{3B3D315C-AF0C-41C1-B691-EFBE1B1F9D82}" srcOrd="1" destOrd="0" presId="urn:microsoft.com/office/officeart/2005/8/layout/cycle1"/>
    <dgm:cxn modelId="{1D2BB7B1-874A-4F1A-86C6-199652A44705}" type="presParOf" srcId="{CE5A4F60-4494-4870-89DD-01FCCCBD2D8D}" destId="{10EB9287-C3E4-42C0-85A5-AA4906CB95A8}" srcOrd="2" destOrd="0" presId="urn:microsoft.com/office/officeart/2005/8/layout/cycle1"/>
    <dgm:cxn modelId="{8D034607-CEB5-44D9-94C5-343CEC768544}" type="presParOf" srcId="{CE5A4F60-4494-4870-89DD-01FCCCBD2D8D}" destId="{7E6EF150-8E37-49A5-ACAC-B53A1D919B23}" srcOrd="3" destOrd="0" presId="urn:microsoft.com/office/officeart/2005/8/layout/cycle1"/>
    <dgm:cxn modelId="{3A809228-AA14-4ED4-AC90-DDDB22CB8D14}" type="presParOf" srcId="{CE5A4F60-4494-4870-89DD-01FCCCBD2D8D}" destId="{9F9CC54B-4084-4690-999F-A01F31DEEF6F}" srcOrd="4" destOrd="0" presId="urn:microsoft.com/office/officeart/2005/8/layout/cycle1"/>
    <dgm:cxn modelId="{611BF911-D0EA-4AF7-8A03-C0CDC3791D92}" type="presParOf" srcId="{CE5A4F60-4494-4870-89DD-01FCCCBD2D8D}" destId="{B70050F7-DEDA-41A5-99EC-2DC46F92D174}" srcOrd="5" destOrd="0" presId="urn:microsoft.com/office/officeart/2005/8/layout/cycle1"/>
    <dgm:cxn modelId="{907C5921-B814-485B-8BCD-EA116714FC60}" type="presParOf" srcId="{CE5A4F60-4494-4870-89DD-01FCCCBD2D8D}" destId="{BFC51B78-9D3D-438D-9C38-9F7621372616}" srcOrd="6" destOrd="0" presId="urn:microsoft.com/office/officeart/2005/8/layout/cycle1"/>
    <dgm:cxn modelId="{02D14D03-4735-4350-A29D-627DF2DF52FE}" type="presParOf" srcId="{CE5A4F60-4494-4870-89DD-01FCCCBD2D8D}" destId="{E331221E-7C8E-4774-83E1-920AAE270E08}" srcOrd="7" destOrd="0" presId="urn:microsoft.com/office/officeart/2005/8/layout/cycle1"/>
    <dgm:cxn modelId="{8D4C6FA4-624D-42C7-BB66-1284FD7989B7}" type="presParOf" srcId="{CE5A4F60-4494-4870-89DD-01FCCCBD2D8D}" destId="{CF329267-D1D3-43F0-BC78-BAFE5F5A99EA}" srcOrd="8" destOrd="0" presId="urn:microsoft.com/office/officeart/2005/8/layout/cycle1"/>
    <dgm:cxn modelId="{F069C80C-EAC9-487C-B223-7EEEE03392BF}" type="presParOf" srcId="{CE5A4F60-4494-4870-89DD-01FCCCBD2D8D}" destId="{CD39B37B-3857-4085-A801-27E079621284}" srcOrd="9" destOrd="0" presId="urn:microsoft.com/office/officeart/2005/8/layout/cycle1"/>
    <dgm:cxn modelId="{36BA1C94-546E-46FE-B982-F3797012817D}" type="presParOf" srcId="{CE5A4F60-4494-4870-89DD-01FCCCBD2D8D}" destId="{582E57B4-A7C4-4946-B5DC-1CB1CC92360A}" srcOrd="10" destOrd="0" presId="urn:microsoft.com/office/officeart/2005/8/layout/cycle1"/>
    <dgm:cxn modelId="{3343039B-3511-43D3-B117-254740781292}" type="presParOf" srcId="{CE5A4F60-4494-4870-89DD-01FCCCBD2D8D}" destId="{DA90B833-3E0B-4D2F-8D7F-1144C18E56DA}" srcOrd="11" destOrd="0" presId="urn:microsoft.com/office/officeart/2005/8/layout/cycle1"/>
    <dgm:cxn modelId="{A84F87CE-AC20-409F-BB50-F2C4895C0968}" type="presParOf" srcId="{CE5A4F60-4494-4870-89DD-01FCCCBD2D8D}" destId="{2215B13A-8D05-4A04-873F-0E258487A80E}" srcOrd="12" destOrd="0" presId="urn:microsoft.com/office/officeart/2005/8/layout/cycle1"/>
    <dgm:cxn modelId="{7C05A0DF-173F-4CF7-BF3B-BE76D16A50E0}" type="presParOf" srcId="{CE5A4F60-4494-4870-89DD-01FCCCBD2D8D}" destId="{50EA7848-6B81-481B-93F1-66E8BEA85499}" srcOrd="13" destOrd="0" presId="urn:microsoft.com/office/officeart/2005/8/layout/cycle1"/>
    <dgm:cxn modelId="{42D69172-25BA-4DD9-9D04-5CDBD4CBB4F8}" type="presParOf" srcId="{CE5A4F60-4494-4870-89DD-01FCCCBD2D8D}" destId="{D0F54CBE-C323-4F10-BC89-5791196600B0}" srcOrd="14" destOrd="0" presId="urn:microsoft.com/office/officeart/2005/8/layout/cycle1"/>
    <dgm:cxn modelId="{940ED3BA-D9DB-4606-802C-26EDAB8EF238}" type="presParOf" srcId="{CE5A4F60-4494-4870-89DD-01FCCCBD2D8D}" destId="{C9286938-3823-4FD3-906C-84F8BEDA0318}" srcOrd="15" destOrd="0" presId="urn:microsoft.com/office/officeart/2005/8/layout/cycle1"/>
    <dgm:cxn modelId="{0412CE7F-ED9A-4597-B2DE-F7270ABE4D82}" type="presParOf" srcId="{CE5A4F60-4494-4870-89DD-01FCCCBD2D8D}" destId="{B4A1490B-27E4-4927-94F6-1ACE5F37AEE7}" srcOrd="16" destOrd="0" presId="urn:microsoft.com/office/officeart/2005/8/layout/cycle1"/>
    <dgm:cxn modelId="{57675047-CB09-4C7F-AEA2-4F1AF2A62A99}" type="presParOf" srcId="{CE5A4F60-4494-4870-89DD-01FCCCBD2D8D}" destId="{4208DF53-0686-444D-879B-2B3AC55D38DF}"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FA2CF-46CF-48D1-9D26-60C236231835}">
      <dsp:nvSpPr>
        <dsp:cNvPr id="0" name=""/>
        <dsp:cNvSpPr/>
      </dsp:nvSpPr>
      <dsp:spPr>
        <a:xfrm>
          <a:off x="3542515" y="1773246"/>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kern="1200" cap="none" normalizeH="0" baseline="0">
              <a:ln>
                <a:noFill/>
              </a:ln>
              <a:solidFill>
                <a:schemeClr val="bg2"/>
              </a:solidFill>
              <a:effectLst/>
              <a:latin typeface="Arial" pitchFamily="34" charset="0"/>
            </a:rPr>
            <a:t>Resp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kern="1200" cap="none" normalizeH="0" baseline="0">
              <a:ln>
                <a:noFill/>
              </a:ln>
              <a:solidFill>
                <a:schemeClr val="bg2"/>
              </a:solidFill>
              <a:effectLst/>
              <a:latin typeface="Arial" pitchFamily="34" charset="0"/>
            </a:rPr>
            <a:t>Centre</a:t>
          </a:r>
        </a:p>
      </dsp:txBody>
      <dsp:txXfrm>
        <a:off x="3664566" y="1895297"/>
        <a:ext cx="589317" cy="589317"/>
      </dsp:txXfrm>
    </dsp:sp>
    <dsp:sp modelId="{32967C6E-0669-403B-9446-A9FADD6DB54D}">
      <dsp:nvSpPr>
        <dsp:cNvPr id="0" name=""/>
        <dsp:cNvSpPr/>
      </dsp:nvSpPr>
      <dsp:spPr>
        <a:xfrm rot="16200000">
          <a:off x="3498216" y="1302765"/>
          <a:ext cx="922016" cy="18945"/>
        </a:xfrm>
        <a:custGeom>
          <a:avLst/>
          <a:gdLst/>
          <a:ahLst/>
          <a:cxnLst/>
          <a:rect l="0" t="0" r="0" b="0"/>
          <a:pathLst>
            <a:path>
              <a:moveTo>
                <a:pt x="0" y="9472"/>
              </a:moveTo>
              <a:lnTo>
                <a:pt x="922016"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36174" y="1289187"/>
        <a:ext cx="46100" cy="46100"/>
      </dsp:txXfrm>
    </dsp:sp>
    <dsp:sp modelId="{FFAA77AF-9C06-45EF-985B-F12BD9DB6C3E}">
      <dsp:nvSpPr>
        <dsp:cNvPr id="0" name=""/>
        <dsp:cNvSpPr/>
      </dsp:nvSpPr>
      <dsp:spPr>
        <a:xfrm>
          <a:off x="3542515" y="17809"/>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dirty="0">
              <a:ln>
                <a:noFill/>
              </a:ln>
              <a:solidFill>
                <a:schemeClr val="bg2"/>
              </a:solidFill>
              <a:effectLst/>
              <a:latin typeface="Tahoma" pitchFamily="34" charset="0"/>
            </a:rPr>
            <a:t> </a:t>
          </a:r>
          <a:r>
            <a:rPr kumimoji="0" lang="en-GB" sz="700" b="1" i="0" u="none" strike="noStrike" kern="1200" cap="none" normalizeH="0" baseline="0" dirty="0">
              <a:ln>
                <a:noFill/>
              </a:ln>
              <a:solidFill>
                <a:schemeClr val="bg2"/>
              </a:solidFill>
              <a:effectLst/>
              <a:latin typeface="Arial" pitchFamily="34" charset="0"/>
            </a:rPr>
            <a:t>Exercise</a:t>
          </a:r>
          <a:r>
            <a:rPr kumimoji="0" lang="en-GB" sz="700" b="1" i="0" u="none" strike="noStrike" kern="1200" cap="none" normalizeH="0" baseline="0" dirty="0">
              <a:ln>
                <a:noFill/>
              </a:ln>
              <a:solidFill>
                <a:schemeClr val="tx1"/>
              </a:solidFill>
              <a:effectLst/>
              <a:latin typeface="Tahoma"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700" b="1" i="0" u="none" strike="noStrike" kern="1200" cap="none" normalizeH="0" baseline="0" dirty="0">
            <a:ln>
              <a:noFill/>
            </a:ln>
            <a:solidFill>
              <a:schemeClr val="tx1"/>
            </a:solidFill>
            <a:effectLst/>
            <a:latin typeface="Tahoma" pitchFamily="34" charset="0"/>
          </a:endParaRPr>
        </a:p>
      </dsp:txBody>
      <dsp:txXfrm>
        <a:off x="3664566" y="139860"/>
        <a:ext cx="589317" cy="589317"/>
      </dsp:txXfrm>
    </dsp:sp>
    <dsp:sp modelId="{827A3AEB-F250-4064-8E87-45FB46E7C499}">
      <dsp:nvSpPr>
        <dsp:cNvPr id="0" name=""/>
        <dsp:cNvSpPr/>
      </dsp:nvSpPr>
      <dsp:spPr>
        <a:xfrm rot="18360000">
          <a:off x="4014126" y="1470394"/>
          <a:ext cx="922016" cy="18945"/>
        </a:xfrm>
        <a:custGeom>
          <a:avLst/>
          <a:gdLst/>
          <a:ahLst/>
          <a:cxnLst/>
          <a:rect l="0" t="0" r="0" b="0"/>
          <a:pathLst>
            <a:path>
              <a:moveTo>
                <a:pt x="0" y="9472"/>
              </a:moveTo>
              <a:lnTo>
                <a:pt x="922016"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452084" y="1456816"/>
        <a:ext cx="46100" cy="46100"/>
      </dsp:txXfrm>
    </dsp:sp>
    <dsp:sp modelId="{6FDFDCE5-5528-498D-93A0-E10FD8298D33}">
      <dsp:nvSpPr>
        <dsp:cNvPr id="0" name=""/>
        <dsp:cNvSpPr/>
      </dsp:nvSpPr>
      <dsp:spPr>
        <a:xfrm>
          <a:off x="4574334" y="353068"/>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a:ln>
                <a:noFill/>
              </a:ln>
              <a:solidFill>
                <a:schemeClr val="bg2"/>
              </a:solidFill>
              <a:effectLst/>
              <a:latin typeface="Arial" pitchFamily="34" charset="0"/>
            </a:rPr>
            <a:t>Relaxation</a:t>
          </a:r>
        </a:p>
      </dsp:txBody>
      <dsp:txXfrm>
        <a:off x="4696385" y="475119"/>
        <a:ext cx="589317" cy="589317"/>
      </dsp:txXfrm>
    </dsp:sp>
    <dsp:sp modelId="{B909FCBC-DDDF-4C6C-BB8A-65973F721FEE}">
      <dsp:nvSpPr>
        <dsp:cNvPr id="0" name=""/>
        <dsp:cNvSpPr/>
      </dsp:nvSpPr>
      <dsp:spPr>
        <a:xfrm rot="20520000">
          <a:off x="4332976" y="1909253"/>
          <a:ext cx="922016" cy="18945"/>
        </a:xfrm>
        <a:custGeom>
          <a:avLst/>
          <a:gdLst/>
          <a:ahLst/>
          <a:cxnLst/>
          <a:rect l="0" t="0" r="0" b="0"/>
          <a:pathLst>
            <a:path>
              <a:moveTo>
                <a:pt x="0" y="9472"/>
              </a:moveTo>
              <a:lnTo>
                <a:pt x="922016"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770934" y="1895675"/>
        <a:ext cx="46100" cy="46100"/>
      </dsp:txXfrm>
    </dsp:sp>
    <dsp:sp modelId="{7420E377-EAD5-4EE9-ABB5-C067BD1A2C52}">
      <dsp:nvSpPr>
        <dsp:cNvPr id="0" name=""/>
        <dsp:cNvSpPr/>
      </dsp:nvSpPr>
      <dsp:spPr>
        <a:xfrm>
          <a:off x="5212034" y="1230786"/>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a:ln>
                <a:noFill/>
              </a:ln>
              <a:solidFill>
                <a:schemeClr val="bg2"/>
              </a:solidFill>
              <a:effectLst/>
              <a:latin typeface="Arial" pitchFamily="34" charset="0"/>
            </a:rPr>
            <a:t>Gender</a:t>
          </a:r>
        </a:p>
      </dsp:txBody>
      <dsp:txXfrm>
        <a:off x="5334085" y="1352837"/>
        <a:ext cx="589317" cy="589317"/>
      </dsp:txXfrm>
    </dsp:sp>
    <dsp:sp modelId="{C267DDDE-3C3D-4DCD-BFC5-2B212A0FEFAE}">
      <dsp:nvSpPr>
        <dsp:cNvPr id="0" name=""/>
        <dsp:cNvSpPr/>
      </dsp:nvSpPr>
      <dsp:spPr>
        <a:xfrm rot="1080000">
          <a:off x="4332976" y="2451713"/>
          <a:ext cx="922016" cy="18945"/>
        </a:xfrm>
        <a:custGeom>
          <a:avLst/>
          <a:gdLst/>
          <a:ahLst/>
          <a:cxnLst/>
          <a:rect l="0" t="0" r="0" b="0"/>
          <a:pathLst>
            <a:path>
              <a:moveTo>
                <a:pt x="0" y="9472"/>
              </a:moveTo>
              <a:lnTo>
                <a:pt x="922016"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770934" y="2438135"/>
        <a:ext cx="46100" cy="46100"/>
      </dsp:txXfrm>
    </dsp:sp>
    <dsp:sp modelId="{3F6CFFFA-0A6D-488E-BC20-956C2F2520DD}">
      <dsp:nvSpPr>
        <dsp:cNvPr id="0" name=""/>
        <dsp:cNvSpPr/>
      </dsp:nvSpPr>
      <dsp:spPr>
        <a:xfrm>
          <a:off x="5212034" y="2315705"/>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dirty="0">
              <a:ln>
                <a:noFill/>
              </a:ln>
              <a:solidFill>
                <a:schemeClr val="bg2"/>
              </a:solidFill>
              <a:effectLst/>
              <a:latin typeface="Arial" pitchFamily="34" charset="0"/>
            </a:rPr>
            <a:t>Musculo-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dirty="0">
              <a:ln>
                <a:noFill/>
              </a:ln>
              <a:solidFill>
                <a:schemeClr val="bg2"/>
              </a:solidFill>
              <a:effectLst/>
              <a:latin typeface="Arial" pitchFamily="34" charset="0"/>
            </a:rPr>
            <a:t>Skeletal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dirty="0">
              <a:ln>
                <a:noFill/>
              </a:ln>
              <a:solidFill>
                <a:schemeClr val="bg2"/>
              </a:solidFill>
              <a:effectLst/>
              <a:latin typeface="Arial" pitchFamily="34" charset="0"/>
            </a:rPr>
            <a:t>System</a:t>
          </a:r>
        </a:p>
      </dsp:txBody>
      <dsp:txXfrm>
        <a:off x="5334085" y="2437756"/>
        <a:ext cx="589317" cy="589317"/>
      </dsp:txXfrm>
    </dsp:sp>
    <dsp:sp modelId="{5EBF4921-9FB9-4920-8ABB-F20ADFE28872}">
      <dsp:nvSpPr>
        <dsp:cNvPr id="0" name=""/>
        <dsp:cNvSpPr/>
      </dsp:nvSpPr>
      <dsp:spPr>
        <a:xfrm rot="3240983">
          <a:off x="4001853" y="2914399"/>
          <a:ext cx="980543" cy="18945"/>
        </a:xfrm>
        <a:custGeom>
          <a:avLst/>
          <a:gdLst/>
          <a:ahLst/>
          <a:cxnLst/>
          <a:rect l="0" t="0" r="0" b="0"/>
          <a:pathLst>
            <a:path>
              <a:moveTo>
                <a:pt x="0" y="9472"/>
              </a:moveTo>
              <a:lnTo>
                <a:pt x="980543"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467611" y="2899358"/>
        <a:ext cx="49027" cy="49027"/>
      </dsp:txXfrm>
    </dsp:sp>
    <dsp:sp modelId="{BF5428BE-E11B-4F1E-AAE8-19C3D08AEB1E}">
      <dsp:nvSpPr>
        <dsp:cNvPr id="0" name=""/>
        <dsp:cNvSpPr/>
      </dsp:nvSpPr>
      <dsp:spPr>
        <a:xfrm>
          <a:off x="4608316" y="3241077"/>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GB" sz="700" kern="1200" dirty="0">
              <a:solidFill>
                <a:schemeClr val="bg2"/>
              </a:solidFill>
            </a:rPr>
            <a:t>Eating</a:t>
          </a:r>
          <a:endParaRPr lang="en-GB" sz="700" kern="1200" dirty="0">
            <a:solidFill>
              <a:schemeClr val="bg1"/>
            </a:solidFill>
          </a:endParaRPr>
        </a:p>
      </dsp:txBody>
      <dsp:txXfrm>
        <a:off x="4730367" y="3363128"/>
        <a:ext cx="589317" cy="589317"/>
      </dsp:txXfrm>
    </dsp:sp>
    <dsp:sp modelId="{3B05CAE3-70D6-4D21-B36F-EF09FC07266F}">
      <dsp:nvSpPr>
        <dsp:cNvPr id="0" name=""/>
        <dsp:cNvSpPr/>
      </dsp:nvSpPr>
      <dsp:spPr>
        <a:xfrm rot="5400000">
          <a:off x="3498216" y="3058201"/>
          <a:ext cx="922016" cy="18945"/>
        </a:xfrm>
        <a:custGeom>
          <a:avLst/>
          <a:gdLst/>
          <a:ahLst/>
          <a:cxnLst/>
          <a:rect l="0" t="0" r="0" b="0"/>
          <a:pathLst>
            <a:path>
              <a:moveTo>
                <a:pt x="0" y="9472"/>
              </a:moveTo>
              <a:lnTo>
                <a:pt x="922016"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36174" y="3044623"/>
        <a:ext cx="46100" cy="46100"/>
      </dsp:txXfrm>
    </dsp:sp>
    <dsp:sp modelId="{51BB01DC-2E8B-44B8-B7EE-E6745F21EACF}">
      <dsp:nvSpPr>
        <dsp:cNvPr id="0" name=""/>
        <dsp:cNvSpPr/>
      </dsp:nvSpPr>
      <dsp:spPr>
        <a:xfrm>
          <a:off x="3542515" y="3528682"/>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dirty="0">
              <a:ln>
                <a:noFill/>
              </a:ln>
              <a:solidFill>
                <a:schemeClr val="bg2"/>
              </a:solidFill>
              <a:effectLst/>
              <a:latin typeface="Arial" pitchFamily="34" charset="0"/>
            </a:rPr>
            <a:t>Diet</a:t>
          </a:r>
        </a:p>
      </dsp:txBody>
      <dsp:txXfrm>
        <a:off x="3664566" y="3650733"/>
        <a:ext cx="589317" cy="589317"/>
      </dsp:txXfrm>
    </dsp:sp>
    <dsp:sp modelId="{76410B46-897C-485E-BEC0-046EF2617E94}">
      <dsp:nvSpPr>
        <dsp:cNvPr id="0" name=""/>
        <dsp:cNvSpPr/>
      </dsp:nvSpPr>
      <dsp:spPr>
        <a:xfrm rot="7560000">
          <a:off x="2982306" y="2890572"/>
          <a:ext cx="922016" cy="18945"/>
        </a:xfrm>
        <a:custGeom>
          <a:avLst/>
          <a:gdLst/>
          <a:ahLst/>
          <a:cxnLst/>
          <a:rect l="0" t="0" r="0" b="0"/>
          <a:pathLst>
            <a:path>
              <a:moveTo>
                <a:pt x="0" y="9472"/>
              </a:moveTo>
              <a:lnTo>
                <a:pt x="922016"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3420264" y="2876994"/>
        <a:ext cx="46100" cy="46100"/>
      </dsp:txXfrm>
    </dsp:sp>
    <dsp:sp modelId="{E5392ABB-ECE2-4E9F-94DC-D712D2FB0091}">
      <dsp:nvSpPr>
        <dsp:cNvPr id="0" name=""/>
        <dsp:cNvSpPr/>
      </dsp:nvSpPr>
      <dsp:spPr>
        <a:xfrm>
          <a:off x="2510695" y="3193424"/>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dirty="0">
              <a:ln>
                <a:noFill/>
              </a:ln>
              <a:solidFill>
                <a:schemeClr val="bg2"/>
              </a:solidFill>
              <a:effectLst/>
              <a:latin typeface="Arial" pitchFamily="34" charset="0"/>
            </a:rPr>
            <a:t>Pain</a:t>
          </a:r>
        </a:p>
      </dsp:txBody>
      <dsp:txXfrm>
        <a:off x="2632746" y="3315475"/>
        <a:ext cx="589317" cy="589317"/>
      </dsp:txXfrm>
    </dsp:sp>
    <dsp:sp modelId="{CF6F4809-C5BA-4E04-9127-B704F9040A0B}">
      <dsp:nvSpPr>
        <dsp:cNvPr id="0" name=""/>
        <dsp:cNvSpPr/>
      </dsp:nvSpPr>
      <dsp:spPr>
        <a:xfrm rot="9720000">
          <a:off x="2663456" y="2451713"/>
          <a:ext cx="922016" cy="18945"/>
        </a:xfrm>
        <a:custGeom>
          <a:avLst/>
          <a:gdLst/>
          <a:ahLst/>
          <a:cxnLst/>
          <a:rect l="0" t="0" r="0" b="0"/>
          <a:pathLst>
            <a:path>
              <a:moveTo>
                <a:pt x="0" y="9472"/>
              </a:moveTo>
              <a:lnTo>
                <a:pt x="922016"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3101414" y="2438135"/>
        <a:ext cx="46100" cy="46100"/>
      </dsp:txXfrm>
    </dsp:sp>
    <dsp:sp modelId="{B1C930C2-BC54-407B-AC61-3E3C842616A5}">
      <dsp:nvSpPr>
        <dsp:cNvPr id="0" name=""/>
        <dsp:cNvSpPr/>
      </dsp:nvSpPr>
      <dsp:spPr>
        <a:xfrm>
          <a:off x="1872995" y="2315705"/>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a:ln>
                <a:noFill/>
              </a:ln>
              <a:solidFill>
                <a:schemeClr val="bg2"/>
              </a:solidFill>
              <a:effectLst/>
              <a:latin typeface="Arial" pitchFamily="34" charset="0"/>
            </a:rPr>
            <a:t>Sleep</a:t>
          </a:r>
        </a:p>
      </dsp:txBody>
      <dsp:txXfrm>
        <a:off x="1995046" y="2437756"/>
        <a:ext cx="589317" cy="589317"/>
      </dsp:txXfrm>
    </dsp:sp>
    <dsp:sp modelId="{6A442A84-E13E-4654-AB0A-ED9B67A5664D}">
      <dsp:nvSpPr>
        <dsp:cNvPr id="0" name=""/>
        <dsp:cNvSpPr/>
      </dsp:nvSpPr>
      <dsp:spPr>
        <a:xfrm rot="11890433">
          <a:off x="2661579" y="1906289"/>
          <a:ext cx="924790" cy="18945"/>
        </a:xfrm>
        <a:custGeom>
          <a:avLst/>
          <a:gdLst/>
          <a:ahLst/>
          <a:cxnLst/>
          <a:rect l="0" t="0" r="0" b="0"/>
          <a:pathLst>
            <a:path>
              <a:moveTo>
                <a:pt x="0" y="9472"/>
              </a:moveTo>
              <a:lnTo>
                <a:pt x="924790"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3100854" y="1892641"/>
        <a:ext cx="46239" cy="46239"/>
      </dsp:txXfrm>
    </dsp:sp>
    <dsp:sp modelId="{E3A8360C-0996-4BA0-A7C0-4FA375C8B68A}">
      <dsp:nvSpPr>
        <dsp:cNvPr id="0" name=""/>
        <dsp:cNvSpPr/>
      </dsp:nvSpPr>
      <dsp:spPr>
        <a:xfrm>
          <a:off x="1872014" y="1224857"/>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GB" sz="700" kern="1200" dirty="0">
              <a:solidFill>
                <a:schemeClr val="bg2"/>
              </a:solidFill>
            </a:rPr>
            <a:t>Talking/singing</a:t>
          </a:r>
          <a:endParaRPr lang="en-GB" sz="700" kern="1200" dirty="0">
            <a:solidFill>
              <a:schemeClr val="bg1"/>
            </a:solidFill>
          </a:endParaRPr>
        </a:p>
      </dsp:txBody>
      <dsp:txXfrm>
        <a:off x="1994065" y="1346908"/>
        <a:ext cx="589317" cy="589317"/>
      </dsp:txXfrm>
    </dsp:sp>
    <dsp:sp modelId="{DD71A874-4C22-42C6-BF28-D479B038EFB8}">
      <dsp:nvSpPr>
        <dsp:cNvPr id="0" name=""/>
        <dsp:cNvSpPr/>
      </dsp:nvSpPr>
      <dsp:spPr>
        <a:xfrm rot="14040000">
          <a:off x="2982306" y="1470394"/>
          <a:ext cx="922016" cy="18945"/>
        </a:xfrm>
        <a:custGeom>
          <a:avLst/>
          <a:gdLst/>
          <a:ahLst/>
          <a:cxnLst/>
          <a:rect l="0" t="0" r="0" b="0"/>
          <a:pathLst>
            <a:path>
              <a:moveTo>
                <a:pt x="0" y="9472"/>
              </a:moveTo>
              <a:lnTo>
                <a:pt x="922016" y="94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3420264" y="1456816"/>
        <a:ext cx="46100" cy="46100"/>
      </dsp:txXfrm>
    </dsp:sp>
    <dsp:sp modelId="{662B904D-CC53-4CC3-B015-167D28189C11}">
      <dsp:nvSpPr>
        <dsp:cNvPr id="0" name=""/>
        <dsp:cNvSpPr/>
      </dsp:nvSpPr>
      <dsp:spPr>
        <a:xfrm>
          <a:off x="2510695" y="353068"/>
          <a:ext cx="833419" cy="8334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00" b="1" i="0" u="none" strike="noStrike" kern="1200" cap="none" normalizeH="0" baseline="0" dirty="0">
              <a:ln>
                <a:noFill/>
              </a:ln>
              <a:solidFill>
                <a:schemeClr val="bg2"/>
              </a:solidFill>
              <a:effectLst/>
              <a:latin typeface="Arial" pitchFamily="34" charset="0"/>
            </a:rPr>
            <a:t>Emotions</a:t>
          </a:r>
        </a:p>
      </dsp:txBody>
      <dsp:txXfrm>
        <a:off x="2632746" y="475119"/>
        <a:ext cx="589317" cy="5893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D315C-AF0C-41C1-B691-EFBE1B1F9D82}">
      <dsp:nvSpPr>
        <dsp:cNvPr id="0" name=""/>
        <dsp:cNvSpPr/>
      </dsp:nvSpPr>
      <dsp:spPr>
        <a:xfrm>
          <a:off x="6544637" y="10121"/>
          <a:ext cx="1037869" cy="103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1" i="0" u="sng" strike="noStrike" kern="1200" cap="none" normalizeH="0" baseline="0">
              <a:ln>
                <a:noFill/>
              </a:ln>
              <a:solidFill>
                <a:schemeClr val="tx1"/>
              </a:solidFill>
              <a:effectLst/>
              <a:latin typeface="Arial" pitchFamily="34" charset="0"/>
            </a:rPr>
            <a:t>COUGH</a:t>
          </a:r>
        </a:p>
      </dsp:txBody>
      <dsp:txXfrm>
        <a:off x="6544637" y="10121"/>
        <a:ext cx="1037869" cy="1037869"/>
      </dsp:txXfrm>
    </dsp:sp>
    <dsp:sp modelId="{10EB9287-C3E4-42C0-85A5-AA4906CB95A8}">
      <dsp:nvSpPr>
        <dsp:cNvPr id="0" name=""/>
        <dsp:cNvSpPr/>
      </dsp:nvSpPr>
      <dsp:spPr>
        <a:xfrm>
          <a:off x="2928432" y="-653644"/>
          <a:ext cx="5075501" cy="5075501"/>
        </a:xfrm>
        <a:prstGeom prst="circularArrow">
          <a:avLst>
            <a:gd name="adj1" fmla="val 3987"/>
            <a:gd name="adj2" fmla="val 250126"/>
            <a:gd name="adj3" fmla="val 21589797"/>
            <a:gd name="adj4" fmla="val 20153697"/>
            <a:gd name="adj5" fmla="val 46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9CC54B-4084-4690-999F-A01F31DEEF6F}">
      <dsp:nvSpPr>
        <dsp:cNvPr id="0" name=""/>
        <dsp:cNvSpPr/>
      </dsp:nvSpPr>
      <dsp:spPr>
        <a:xfrm>
          <a:off x="7323176" y="2045784"/>
          <a:ext cx="1037869" cy="103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dirty="0">
              <a:ln>
                <a:noFill/>
              </a:ln>
              <a:solidFill>
                <a:schemeClr val="tx1"/>
              </a:solidFill>
              <a:effectLst/>
              <a:latin typeface="Arial" pitchFamily="34" charset="0"/>
            </a:rPr>
            <a:t>Mouth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dirty="0">
              <a:ln>
                <a:noFill/>
              </a:ln>
              <a:solidFill>
                <a:schemeClr val="tx1"/>
              </a:solidFill>
              <a:effectLst/>
              <a:latin typeface="Arial" pitchFamily="34" charset="0"/>
            </a:rPr>
            <a:t>breathing</a:t>
          </a:r>
        </a:p>
      </dsp:txBody>
      <dsp:txXfrm>
        <a:off x="7323176" y="2045784"/>
        <a:ext cx="1037869" cy="1037869"/>
      </dsp:txXfrm>
    </dsp:sp>
    <dsp:sp modelId="{B70050F7-DEDA-41A5-99EC-2DC46F92D174}">
      <dsp:nvSpPr>
        <dsp:cNvPr id="0" name=""/>
        <dsp:cNvSpPr/>
      </dsp:nvSpPr>
      <dsp:spPr>
        <a:xfrm>
          <a:off x="2911828" y="690035"/>
          <a:ext cx="5075501" cy="5075501"/>
        </a:xfrm>
        <a:prstGeom prst="circularArrow">
          <a:avLst>
            <a:gd name="adj1" fmla="val 3987"/>
            <a:gd name="adj2" fmla="val 250126"/>
            <a:gd name="adj3" fmla="val 1134663"/>
            <a:gd name="adj4" fmla="val 21386150"/>
            <a:gd name="adj5" fmla="val 46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31221E-7C8E-4774-83E1-920AAE270E08}">
      <dsp:nvSpPr>
        <dsp:cNvPr id="0" name=""/>
        <dsp:cNvSpPr/>
      </dsp:nvSpPr>
      <dsp:spPr>
        <a:xfrm>
          <a:off x="6544637" y="4025882"/>
          <a:ext cx="1037869" cy="103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a:ln>
                <a:noFill/>
              </a:ln>
              <a:solidFill>
                <a:schemeClr val="tx1"/>
              </a:solidFill>
              <a:effectLst/>
              <a:latin typeface="Arial" pitchFamily="34" charset="0"/>
            </a:rPr>
            <a:t>Abnormal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a:ln>
                <a:noFill/>
              </a:ln>
              <a:solidFill>
                <a:schemeClr val="tx1"/>
              </a:solidFill>
              <a:effectLst/>
              <a:latin typeface="Arial" pitchFamily="34" charset="0"/>
            </a:rPr>
            <a:t>breathing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a:ln>
                <a:noFill/>
              </a:ln>
              <a:solidFill>
                <a:schemeClr val="tx1"/>
              </a:solidFill>
              <a:effectLst/>
              <a:latin typeface="Arial" pitchFamily="34" charset="0"/>
            </a:rPr>
            <a:t>pattern</a:t>
          </a:r>
        </a:p>
      </dsp:txBody>
      <dsp:txXfrm>
        <a:off x="6544637" y="4025882"/>
        <a:ext cx="1037869" cy="1037869"/>
      </dsp:txXfrm>
    </dsp:sp>
    <dsp:sp modelId="{CF329267-D1D3-43F0-BC78-BAFE5F5A99EA}">
      <dsp:nvSpPr>
        <dsp:cNvPr id="0" name=""/>
        <dsp:cNvSpPr/>
      </dsp:nvSpPr>
      <dsp:spPr>
        <a:xfrm>
          <a:off x="3366570" y="-814"/>
          <a:ext cx="5075501" cy="5075501"/>
        </a:xfrm>
        <a:prstGeom prst="circularArrow">
          <a:avLst>
            <a:gd name="adj1" fmla="val 3987"/>
            <a:gd name="adj2" fmla="val 250126"/>
            <a:gd name="adj3" fmla="val 6111803"/>
            <a:gd name="adj4" fmla="val 4438071"/>
            <a:gd name="adj5" fmla="val 46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2E57B4-A7C4-4946-B5DC-1CB1CC92360A}">
      <dsp:nvSpPr>
        <dsp:cNvPr id="0" name=""/>
        <dsp:cNvSpPr/>
      </dsp:nvSpPr>
      <dsp:spPr>
        <a:xfrm>
          <a:off x="4226136" y="4025882"/>
          <a:ext cx="1037869" cy="103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a:ln>
                <a:noFill/>
              </a:ln>
              <a:solidFill>
                <a:schemeClr val="tx1"/>
              </a:solidFill>
              <a:effectLst/>
              <a:latin typeface="Arial" pitchFamily="34" charset="0"/>
            </a:rPr>
            <a:t>Dry, cool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a:ln>
                <a:noFill/>
              </a:ln>
              <a:solidFill>
                <a:schemeClr val="tx1"/>
              </a:solidFill>
              <a:effectLst/>
              <a:latin typeface="Arial" pitchFamily="34" charset="0"/>
            </a:rPr>
            <a:t>airways</a:t>
          </a:r>
        </a:p>
      </dsp:txBody>
      <dsp:txXfrm>
        <a:off x="4226136" y="4025882"/>
        <a:ext cx="1037869" cy="1037869"/>
      </dsp:txXfrm>
    </dsp:sp>
    <dsp:sp modelId="{DA90B833-3E0B-4D2F-8D7F-1144C18E56DA}">
      <dsp:nvSpPr>
        <dsp:cNvPr id="0" name=""/>
        <dsp:cNvSpPr/>
      </dsp:nvSpPr>
      <dsp:spPr>
        <a:xfrm>
          <a:off x="3671211" y="397314"/>
          <a:ext cx="5075501" cy="5075501"/>
        </a:xfrm>
        <a:prstGeom prst="circularArrow">
          <a:avLst>
            <a:gd name="adj1" fmla="val 3987"/>
            <a:gd name="adj2" fmla="val 250126"/>
            <a:gd name="adj3" fmla="val 10329401"/>
            <a:gd name="adj4" fmla="val 8927035"/>
            <a:gd name="adj5" fmla="val 46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EA7848-6B81-481B-93F1-66E8BEA85499}">
      <dsp:nvSpPr>
        <dsp:cNvPr id="0" name=""/>
        <dsp:cNvSpPr/>
      </dsp:nvSpPr>
      <dsp:spPr>
        <a:xfrm>
          <a:off x="3303419" y="2045787"/>
          <a:ext cx="1037869" cy="103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dirty="0">
              <a:ln>
                <a:noFill/>
              </a:ln>
              <a:solidFill>
                <a:schemeClr val="tx1"/>
              </a:solidFill>
              <a:effectLst/>
              <a:latin typeface="Arial" pitchFamily="34" charset="0"/>
            </a:rPr>
            <a:t>Inflammation</a:t>
          </a:r>
        </a:p>
      </dsp:txBody>
      <dsp:txXfrm>
        <a:off x="3303419" y="2045787"/>
        <a:ext cx="1037869" cy="1037869"/>
      </dsp:txXfrm>
    </dsp:sp>
    <dsp:sp modelId="{D0F54CBE-C323-4F10-BC89-5791196600B0}">
      <dsp:nvSpPr>
        <dsp:cNvPr id="0" name=""/>
        <dsp:cNvSpPr/>
      </dsp:nvSpPr>
      <dsp:spPr>
        <a:xfrm>
          <a:off x="3658916" y="-378884"/>
          <a:ext cx="5075501" cy="5075501"/>
        </a:xfrm>
        <a:prstGeom prst="circularArrow">
          <a:avLst>
            <a:gd name="adj1" fmla="val 3987"/>
            <a:gd name="adj2" fmla="val 250126"/>
            <a:gd name="adj3" fmla="val 12457724"/>
            <a:gd name="adj4" fmla="val 10967734"/>
            <a:gd name="adj5" fmla="val 46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1490B-27E4-4927-94F6-1ACE5F37AEE7}">
      <dsp:nvSpPr>
        <dsp:cNvPr id="0" name=""/>
        <dsp:cNvSpPr/>
      </dsp:nvSpPr>
      <dsp:spPr>
        <a:xfrm>
          <a:off x="4226136" y="10121"/>
          <a:ext cx="1037869" cy="103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a:ln>
                <a:noFill/>
              </a:ln>
              <a:solidFill>
                <a:schemeClr val="tx1"/>
              </a:solidFill>
              <a:effectLst/>
              <a:latin typeface="Arial" pitchFamily="34" charset="0"/>
            </a:rPr>
            <a:t>Tickle in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300" b="0" i="0" u="none" strike="noStrike" kern="1200" cap="none" normalizeH="0" baseline="0">
              <a:ln>
                <a:noFill/>
              </a:ln>
              <a:solidFill>
                <a:schemeClr val="tx1"/>
              </a:solidFill>
              <a:effectLst/>
              <a:latin typeface="Arial" pitchFamily="34" charset="0"/>
            </a:rPr>
            <a:t>the throat</a:t>
          </a:r>
        </a:p>
      </dsp:txBody>
      <dsp:txXfrm>
        <a:off x="4226136" y="10121"/>
        <a:ext cx="1037869" cy="1037869"/>
      </dsp:txXfrm>
    </dsp:sp>
    <dsp:sp modelId="{4208DF53-0686-444D-879B-2B3AC55D38DF}">
      <dsp:nvSpPr>
        <dsp:cNvPr id="0" name=""/>
        <dsp:cNvSpPr/>
      </dsp:nvSpPr>
      <dsp:spPr>
        <a:xfrm>
          <a:off x="3366570" y="-814"/>
          <a:ext cx="5075501" cy="5075501"/>
        </a:xfrm>
        <a:prstGeom prst="circularArrow">
          <a:avLst>
            <a:gd name="adj1" fmla="val 3987"/>
            <a:gd name="adj2" fmla="val 250126"/>
            <a:gd name="adj3" fmla="val 16911803"/>
            <a:gd name="adj4" fmla="val 15238071"/>
            <a:gd name="adj5" fmla="val 46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5B287807-EBE8-4228-A812-7BB07633D1B6}" type="datetimeFigureOut">
              <a:rPr lang="en-GB" smtClean="0"/>
              <a:t>14/10/2020</a:t>
            </a:fld>
            <a:endParaRPr lang="en-GB"/>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F0CE5D5D-F90A-4CB5-AB6D-F294E4420FD2}" type="slidenum">
              <a:rPr lang="en-GB" smtClean="0"/>
              <a:t>‹#›</a:t>
            </a:fld>
            <a:endParaRPr lang="en-GB"/>
          </a:p>
        </p:txBody>
      </p:sp>
    </p:spTree>
    <p:extLst>
      <p:ext uri="{BB962C8B-B14F-4D97-AF65-F5344CB8AC3E}">
        <p14:creationId xmlns:p14="http://schemas.microsoft.com/office/powerpoint/2010/main" val="1418867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1DA15FBA-17F3-491F-B384-63F0C1731C3B}" type="slidenum">
              <a:rPr lang="en-GB" altLang="en-US"/>
              <a:pPr/>
              <a:t>6</a:t>
            </a:fld>
            <a:endParaRPr lang="en-GB"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r>
              <a:rPr lang="en-US" altLang="en-US" dirty="0"/>
              <a:t>no panting, no wheezing, no sighing, no yawning, no sneezing, no coughing, no deep inhalations or exhalations</a:t>
            </a:r>
            <a:r>
              <a:rPr lang="en-GB" altLang="en-US" dirty="0"/>
              <a:t> </a:t>
            </a:r>
          </a:p>
          <a:p>
            <a:pPr eaLnBrk="1" hangingPunct="1"/>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pPr eaLnBrk="1" hangingPunct="1"/>
            <a:r>
              <a:rPr lang="en-GB" altLang="en-US" sz="1000"/>
              <a:t>Ventilation controlled according to the body’s metabolic requirements</a:t>
            </a:r>
          </a:p>
          <a:p>
            <a:pPr eaLnBrk="1" hangingPunct="1"/>
            <a:r>
              <a:rPr lang="en-GB" altLang="en-US" sz="1000"/>
              <a:t>Breathing of healthy people at rest mainly regulated by pre-set normal chemical CO2 concentrations </a:t>
            </a:r>
          </a:p>
          <a:p>
            <a:pPr eaLnBrk="1" hangingPunct="1"/>
            <a:r>
              <a:rPr lang="en-GB" altLang="en-US" sz="1000"/>
              <a:t>Central chemoreceptors (respiratory centre, medulla oblongata) detect changes in the Ph of CSF caused by changes in blood CO2 levels. </a:t>
            </a:r>
          </a:p>
          <a:p>
            <a:pPr eaLnBrk="1" hangingPunct="1"/>
            <a:r>
              <a:rPr lang="en-GB" altLang="en-US" sz="1000"/>
              <a:t>Peripheral chemoreceptors (carotid and aortic bodies) detect changes in blood Ph</a:t>
            </a:r>
          </a:p>
          <a:p>
            <a:pPr eaLnBrk="1" hangingPunct="1"/>
            <a:r>
              <a:rPr lang="en-GB" altLang="en-US" sz="1000"/>
              <a:t>Central chemoreceptors are located on the ventrolateral surface of the medulla oblongata </a:t>
            </a:r>
          </a:p>
          <a:p>
            <a:pPr eaLnBrk="1" hangingPunct="1"/>
            <a:r>
              <a:rPr lang="en-GB" altLang="en-US" sz="1000"/>
              <a:t>CO2 diffuses across the blood-brain barrier from blood to cerebral spinal fluid (CSF) while H+ and HCO3- are unable to </a:t>
            </a:r>
          </a:p>
          <a:p>
            <a:pPr eaLnBrk="1" hangingPunct="1"/>
            <a:r>
              <a:rPr lang="en-GB" altLang="en-US" sz="1000"/>
              <a:t>As the blood CO2 readily passes the blood-brain barrier into the CSF it will react with H2O to make H2CO3, that will split into HCO3- and H+. </a:t>
            </a:r>
          </a:p>
          <a:p>
            <a:pPr eaLnBrk="1" hangingPunct="1"/>
            <a:r>
              <a:rPr lang="en-GB" altLang="en-US" sz="1000"/>
              <a:t>CO2 + H2O → HCO3- + H+ </a:t>
            </a:r>
          </a:p>
          <a:p>
            <a:pPr eaLnBrk="1" hangingPunct="1"/>
            <a:r>
              <a:rPr lang="en-GB" altLang="en-US" sz="1000"/>
              <a:t>An increase in H+ concentration will directly stimulate the chemoreceptor neurons in the medulla oblongata. They will relay this information and cause an increase in alveolar ventilation which will lead to a decrease in CO2. </a:t>
            </a:r>
          </a:p>
          <a:p>
            <a:pPr eaLnBrk="1" hangingPunct="1"/>
            <a:r>
              <a:rPr lang="en-GB" altLang="en-US" sz="1000"/>
              <a:t>The central chemoreceptors are responsible for ~80% of the response to CO2 concentration </a:t>
            </a:r>
          </a:p>
          <a:p>
            <a:pPr eaLnBrk="1" hangingPunct="1"/>
            <a:endParaRPr lang="en-GB" altLang="en-US" sz="1000"/>
          </a:p>
          <a:p>
            <a:pPr eaLnBrk="1" hangingPunct="1"/>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CE5D5D-F90A-4CB5-AB6D-F294E4420FD2}" type="slidenum">
              <a:rPr lang="en-GB" smtClean="0"/>
              <a:t>10</a:t>
            </a:fld>
            <a:endParaRPr lang="en-GB"/>
          </a:p>
        </p:txBody>
      </p:sp>
    </p:spTree>
    <p:extLst>
      <p:ext uri="{BB962C8B-B14F-4D97-AF65-F5344CB8AC3E}">
        <p14:creationId xmlns:p14="http://schemas.microsoft.com/office/powerpoint/2010/main" val="1370297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A5A6C245-9590-4414-B1D4-0F3212651380}" type="slidenum">
              <a:rPr lang="en-GB" altLang="en-US"/>
              <a:pPr/>
              <a:t>12</a:t>
            </a:fld>
            <a:endParaRPr lang="en-GB" altLang="en-US"/>
          </a:p>
        </p:txBody>
      </p:sp>
      <p:sp>
        <p:nvSpPr>
          <p:cNvPr id="95235"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p:txBody>
          <a:bodyPr/>
          <a:lstStyle/>
          <a:p>
            <a:pPr eaLnBrk="1" hangingPunct="1">
              <a:defRPr/>
            </a:pPr>
            <a:r>
              <a:rPr lang="en-GB" altLang="en-US" dirty="0"/>
              <a:t>Neurology - Cerebrovascular constriction, neuronal excitability from alkalosis or hypocalcaemia</a:t>
            </a:r>
          </a:p>
          <a:p>
            <a:pPr eaLnBrk="1" hangingPunct="1">
              <a:defRPr/>
            </a:pPr>
            <a:r>
              <a:rPr lang="en-GB" altLang="en-US" dirty="0"/>
              <a:t>Hypocapnia decreases blood flow to the brain (2% for every 1mm Hg drop) – a typical hyperventilation episode can cause approx. 25% less O2 to brain</a:t>
            </a:r>
          </a:p>
          <a:p>
            <a:pPr marL="742950" lvl="1" indent="-285750" eaLnBrk="1" hangingPunct="1">
              <a:defRPr/>
            </a:pPr>
            <a:r>
              <a:rPr lang="en-GB" altLang="en-US" dirty="0">
                <a:cs typeface="Arial" panose="020B0604020202020204" pitchFamily="34" charset="0"/>
              </a:rPr>
              <a:t>↓ Concentration</a:t>
            </a:r>
          </a:p>
          <a:p>
            <a:pPr marL="742950" lvl="1" indent="-285750" eaLnBrk="1" hangingPunct="1">
              <a:defRPr/>
            </a:pPr>
            <a:r>
              <a:rPr lang="en-GB" altLang="en-US" dirty="0">
                <a:cs typeface="Arial" panose="020B0604020202020204" pitchFamily="34" charset="0"/>
              </a:rPr>
              <a:t>↓ Short term memory</a:t>
            </a:r>
          </a:p>
          <a:p>
            <a:pPr marL="742950" lvl="1" indent="-285750" eaLnBrk="1" hangingPunct="1">
              <a:defRPr/>
            </a:pPr>
            <a:r>
              <a:rPr lang="en-GB" altLang="en-US" dirty="0">
                <a:cs typeface="Arial" panose="020B0604020202020204" pitchFamily="34" charset="0"/>
              </a:rPr>
              <a:t>Tunnel vision</a:t>
            </a:r>
          </a:p>
          <a:p>
            <a:pPr marL="742950" lvl="1" indent="-285750" eaLnBrk="1" hangingPunct="1">
              <a:defRPr/>
            </a:pPr>
            <a:r>
              <a:rPr lang="en-GB" altLang="en-US" dirty="0">
                <a:cs typeface="Arial" panose="020B0604020202020204" pitchFamily="34" charset="0"/>
              </a:rPr>
              <a:t>Migraine type headaches</a:t>
            </a:r>
          </a:p>
          <a:p>
            <a:pPr marL="285750" indent="-285750" eaLnBrk="1" hangingPunct="1">
              <a:defRPr/>
            </a:pPr>
            <a:r>
              <a:rPr lang="en-GB" altLang="en-US" dirty="0"/>
              <a:t>irregular nature of </a:t>
            </a:r>
            <a:r>
              <a:rPr lang="en-GB" altLang="en-US" dirty="0" err="1"/>
              <a:t>dys</a:t>
            </a:r>
            <a:r>
              <a:rPr lang="en-GB" altLang="en-US" dirty="0"/>
              <a:t>  </a:t>
            </a:r>
            <a:r>
              <a:rPr lang="en-GB" altLang="en-US" dirty="0" err="1"/>
              <a:t>br</a:t>
            </a:r>
            <a:r>
              <a:rPr lang="en-GB" altLang="en-US" dirty="0"/>
              <a:t> causes fluctuating alterations in acid-base balance more drastic neurological consequences (</a:t>
            </a:r>
            <a:r>
              <a:rPr lang="en-GB" altLang="en-US" dirty="0" err="1"/>
              <a:t>Lun</a:t>
            </a:r>
            <a:r>
              <a:rPr lang="en-GB" altLang="en-US" dirty="0"/>
              <a:t> 1981)</a:t>
            </a:r>
          </a:p>
          <a:p>
            <a:pPr marL="285750" indent="-285750" eaLnBrk="1" hangingPunct="1">
              <a:defRPr/>
            </a:pPr>
            <a:endParaRPr lang="en-GB" altLang="en-US" dirty="0"/>
          </a:p>
          <a:p>
            <a:pPr eaLnBrk="1" hangingPunct="1">
              <a:defRPr/>
            </a:pPr>
            <a:r>
              <a:rPr lang="en-GB" altLang="en-US" dirty="0"/>
              <a:t>Cardiovascular– reduced coronary blood flow Altered excitability of SA and AV nodes and myocardium, reduces cardiac out put and blood pressure from peripheral vasodilation. ECG changes ST depression, elevation and </a:t>
            </a:r>
            <a:r>
              <a:rPr lang="en-GB" altLang="en-US" dirty="0" err="1"/>
              <a:t>prolongues</a:t>
            </a:r>
            <a:r>
              <a:rPr lang="en-GB" altLang="en-US" dirty="0"/>
              <a:t> QT interval, sometimes T wave inversion  </a:t>
            </a:r>
          </a:p>
          <a:p>
            <a:pPr eaLnBrk="1" hangingPunct="1">
              <a:defRPr/>
            </a:pPr>
            <a:r>
              <a:rPr lang="en-GB" altLang="en-US" dirty="0"/>
              <a:t>Muscular- motor nerve hyper excitability, weakness due to fatigue, </a:t>
            </a:r>
          </a:p>
          <a:p>
            <a:pPr eaLnBrk="1" hangingPunct="1">
              <a:defRPr/>
            </a:pPr>
            <a:r>
              <a:rPr lang="en-GB" altLang="en-US" dirty="0"/>
              <a:t>GI – Air swallowing, mouth breathing, decreased tone gut wall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p:spPr>
        <p:txBody>
          <a:bodyPr/>
          <a:lstStyle/>
          <a:p>
            <a:r>
              <a:rPr lang="en-GB" altLang="en-US"/>
              <a:t>Variable pattern especially when distracted or asleep</a:t>
            </a:r>
          </a:p>
          <a:p>
            <a:endParaRPr lang="en-GB" altLang="en-US"/>
          </a:p>
        </p:txBody>
      </p:sp>
      <p:sp>
        <p:nvSpPr>
          <p:cNvPr id="96260"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D672AB1-E05B-43F1-86B9-5FDF23C474C9}" type="slidenum">
              <a:rPr lang="en-GB" altLang="en-US"/>
              <a:pPr/>
              <a:t>13</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p:spPr>
        <p:txBody>
          <a:bodyPr/>
          <a:lstStyle/>
          <a:p>
            <a:pPr eaLnBrk="1" hangingPunct="1"/>
            <a:r>
              <a:rPr lang="en-GB" altLang="en-US" b="1" u="sng" dirty="0"/>
              <a:t>Cough = normal reflex to defend/maintain the airway. Designed to clear foreign matter and irritants from the airways.</a:t>
            </a:r>
          </a:p>
          <a:p>
            <a:pPr eaLnBrk="1" hangingPunct="1"/>
            <a:r>
              <a:rPr lang="en-GB" altLang="en-US" b="1" u="sng" dirty="0"/>
              <a:t>Problematic cough </a:t>
            </a:r>
          </a:p>
          <a:p>
            <a:pPr eaLnBrk="1" hangingPunct="1"/>
            <a:r>
              <a:rPr lang="en-GB" altLang="en-US" dirty="0"/>
              <a:t>Occurring with no obvious cause</a:t>
            </a:r>
          </a:p>
          <a:p>
            <a:pPr eaLnBrk="1" hangingPunct="1"/>
            <a:r>
              <a:rPr lang="en-GB" altLang="en-US" dirty="0"/>
              <a:t>Dry/unproductive</a:t>
            </a:r>
          </a:p>
          <a:p>
            <a:pPr eaLnBrk="1" hangingPunct="1"/>
            <a:r>
              <a:rPr lang="en-GB" altLang="en-US" dirty="0"/>
              <a:t>Paroxysmal</a:t>
            </a:r>
          </a:p>
          <a:p>
            <a:pPr eaLnBrk="1" hangingPunct="1"/>
            <a:r>
              <a:rPr lang="en-GB" altLang="en-US" dirty="0"/>
              <a:t>Increasing</a:t>
            </a:r>
          </a:p>
          <a:p>
            <a:pPr eaLnBrk="1" hangingPunct="1"/>
            <a:r>
              <a:rPr lang="en-GB" altLang="en-US" dirty="0"/>
              <a:t>Can co-exist with a productive cough</a:t>
            </a:r>
          </a:p>
          <a:p>
            <a:pPr eaLnBrk="1" hangingPunct="1"/>
            <a:r>
              <a:rPr lang="en-GB" altLang="en-US" dirty="0"/>
              <a:t>Can become chronic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p:spPr>
        <p:txBody>
          <a:bodyPr/>
          <a:lstStyle/>
          <a:p>
            <a:r>
              <a:rPr lang="en-GB" altLang="en-US"/>
              <a:t>Asthma research uses Nijmegan not validated or appropriate for diagnostic purposes</a:t>
            </a:r>
          </a:p>
          <a:p>
            <a:r>
              <a:rPr lang="en-GB" altLang="en-US"/>
              <a:t>Agache et al risk factors in asthma psychopathology, poor control, reg exac</a:t>
            </a:r>
          </a:p>
        </p:txBody>
      </p:sp>
      <p:sp>
        <p:nvSpPr>
          <p:cNvPr id="99332"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9774ABD-EB7B-433F-A04A-36B67618073C}" type="slidenum">
              <a:rPr lang="en-GB" altLang="en-US"/>
              <a:pPr/>
              <a:t>16</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p:spPr>
        <p:txBody>
          <a:bodyPr/>
          <a:lstStyle/>
          <a:p>
            <a:r>
              <a:rPr lang="en-GB" altLang="en-US"/>
              <a:t>Variable pattern especially when distracted or asleep</a:t>
            </a:r>
          </a:p>
          <a:p>
            <a:endParaRPr lang="en-GB" altLang="en-US"/>
          </a:p>
        </p:txBody>
      </p:sp>
      <p:sp>
        <p:nvSpPr>
          <p:cNvPr id="109572"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6B543071-D770-4452-A9B4-CF49BADEA0F8}" type="slidenum">
              <a:rPr lang="en-GB" altLang="en-US"/>
              <a:pPr/>
              <a:t>19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CAA4CFA-65FF-4334-9555-45060429CCD4}"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376170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AA4CFA-65FF-4334-9555-45060429CCD4}"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1727022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AA4CFA-65FF-4334-9555-45060429CCD4}"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2331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AA4CFA-65FF-4334-9555-45060429CCD4}"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338735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AA4CFA-65FF-4334-9555-45060429CCD4}"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4214674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CAA4CFA-65FF-4334-9555-45060429CCD4}"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167925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CAA4CFA-65FF-4334-9555-45060429CCD4}" type="datetimeFigureOut">
              <a:rPr lang="en-GB" smtClean="0"/>
              <a:t>14/10/2020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2854593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CAA4CFA-65FF-4334-9555-45060429CCD4}" type="datetimeFigureOut">
              <a:rPr lang="en-GB" smtClean="0"/>
              <a:t>14/10/2020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97575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A4CFA-65FF-4334-9555-45060429CCD4}" type="datetimeFigureOut">
              <a:rPr lang="en-GB" smtClean="0"/>
              <a:t>14/10/2020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198239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AA4CFA-65FF-4334-9555-45060429CCD4}"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204367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AA4CFA-65FF-4334-9555-45060429CCD4}"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B2054B-9D33-4461-A42E-72967C563B3C}" type="slidenum">
              <a:rPr lang="en-GB" smtClean="0"/>
              <a:t>‹#›</a:t>
            </a:fld>
            <a:endParaRPr lang="en-GB"/>
          </a:p>
        </p:txBody>
      </p:sp>
    </p:spTree>
    <p:extLst>
      <p:ext uri="{BB962C8B-B14F-4D97-AF65-F5344CB8AC3E}">
        <p14:creationId xmlns:p14="http://schemas.microsoft.com/office/powerpoint/2010/main" val="968075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AA4CFA-65FF-4334-9555-45060429CCD4}" type="datetimeFigureOut">
              <a:rPr lang="en-GB" smtClean="0"/>
              <a:t>14/10/2020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2054B-9D33-4461-A42E-72967C563B3C}" type="slidenum">
              <a:rPr lang="en-GB" smtClean="0"/>
              <a:t>‹#›</a:t>
            </a:fld>
            <a:endParaRPr lang="en-GB"/>
          </a:p>
        </p:txBody>
      </p:sp>
    </p:spTree>
    <p:extLst>
      <p:ext uri="{BB962C8B-B14F-4D97-AF65-F5344CB8AC3E}">
        <p14:creationId xmlns:p14="http://schemas.microsoft.com/office/powerpoint/2010/main" val="270549861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Disordered Breathing</a:t>
            </a:r>
          </a:p>
        </p:txBody>
      </p:sp>
      <p:sp>
        <p:nvSpPr>
          <p:cNvPr id="3" name="Subtitle 2"/>
          <p:cNvSpPr>
            <a:spLocks noGrp="1"/>
          </p:cNvSpPr>
          <p:nvPr>
            <p:ph type="subTitle" idx="1"/>
          </p:nvPr>
        </p:nvSpPr>
        <p:spPr/>
        <p:txBody>
          <a:bodyPr/>
          <a:lstStyle/>
          <a:p>
            <a:r>
              <a:rPr lang="en-GB" dirty="0"/>
              <a:t>Nicky Mills</a:t>
            </a:r>
          </a:p>
          <a:p>
            <a:r>
              <a:rPr lang="en-GB" dirty="0"/>
              <a:t>Clinical Specialist Physiotherapist</a:t>
            </a:r>
          </a:p>
        </p:txBody>
      </p:sp>
    </p:spTree>
    <p:extLst>
      <p:ext uri="{BB962C8B-B14F-4D97-AF65-F5344CB8AC3E}">
        <p14:creationId xmlns:p14="http://schemas.microsoft.com/office/powerpoint/2010/main" val="1859938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a:t>Terminology</a:t>
            </a:r>
          </a:p>
        </p:txBody>
      </p:sp>
      <p:sp>
        <p:nvSpPr>
          <p:cNvPr id="32771" name="Rectangle 3"/>
          <p:cNvSpPr>
            <a:spLocks noGrp="1" noChangeArrowheads="1"/>
          </p:cNvSpPr>
          <p:nvPr>
            <p:ph sz="half" idx="1"/>
          </p:nvPr>
        </p:nvSpPr>
        <p:spPr>
          <a:xfrm>
            <a:off x="467544" y="1340768"/>
            <a:ext cx="4038600" cy="4525963"/>
          </a:xfrm>
        </p:spPr>
        <p:txBody>
          <a:bodyPr>
            <a:normAutofit fontScale="92500" lnSpcReduction="10000"/>
          </a:bodyPr>
          <a:lstStyle/>
          <a:p>
            <a:pPr eaLnBrk="1" hangingPunct="1">
              <a:lnSpc>
                <a:spcPct val="70000"/>
              </a:lnSpc>
              <a:buFont typeface="Wingdings" panose="05000000000000000000" pitchFamily="2" charset="2"/>
              <a:buNone/>
              <a:defRPr/>
            </a:pPr>
            <a:endParaRPr lang="en-GB" altLang="en-US" sz="2200" b="1" dirty="0"/>
          </a:p>
          <a:p>
            <a:pPr eaLnBrk="1" hangingPunct="1">
              <a:lnSpc>
                <a:spcPct val="70000"/>
              </a:lnSpc>
              <a:defRPr/>
            </a:pPr>
            <a:r>
              <a:rPr lang="en-GB" altLang="en-US" sz="2600" dirty="0"/>
              <a:t>1800’s  </a:t>
            </a:r>
            <a:r>
              <a:rPr lang="en-GB" altLang="en-US" sz="2200" dirty="0"/>
              <a:t>Da Costa’s Syndrome </a:t>
            </a:r>
          </a:p>
          <a:p>
            <a:pPr marL="0" indent="0" eaLnBrk="1" hangingPunct="1">
              <a:lnSpc>
                <a:spcPct val="70000"/>
              </a:lnSpc>
              <a:buNone/>
              <a:defRPr/>
            </a:pPr>
            <a:r>
              <a:rPr lang="en-GB" altLang="en-US" sz="2200" dirty="0"/>
              <a:t>                      /Soldiers heart</a:t>
            </a:r>
          </a:p>
          <a:p>
            <a:pPr eaLnBrk="1" hangingPunct="1">
              <a:lnSpc>
                <a:spcPct val="70000"/>
              </a:lnSpc>
              <a:defRPr/>
            </a:pPr>
            <a:r>
              <a:rPr lang="en-GB" altLang="en-US" sz="2600" dirty="0"/>
              <a:t>1900’s  </a:t>
            </a:r>
            <a:r>
              <a:rPr lang="en-GB" altLang="en-US" sz="2400" dirty="0"/>
              <a:t>Effort syndrome </a:t>
            </a:r>
            <a:endParaRPr lang="en-GB" altLang="en-US" sz="2400" b="1" dirty="0"/>
          </a:p>
          <a:p>
            <a:pPr eaLnBrk="1" hangingPunct="1">
              <a:lnSpc>
                <a:spcPct val="70000"/>
              </a:lnSpc>
              <a:defRPr/>
            </a:pPr>
            <a:r>
              <a:rPr lang="en-GB" altLang="en-US" sz="2600" dirty="0"/>
              <a:t>1960’s  </a:t>
            </a:r>
            <a:r>
              <a:rPr lang="en-GB" altLang="en-US" sz="2400" dirty="0"/>
              <a:t>Disproportionate </a:t>
            </a:r>
          </a:p>
          <a:p>
            <a:pPr marL="0" indent="0" eaLnBrk="1" hangingPunct="1">
              <a:lnSpc>
                <a:spcPct val="70000"/>
              </a:lnSpc>
              <a:buNone/>
              <a:defRPr/>
            </a:pPr>
            <a:r>
              <a:rPr lang="en-GB" altLang="en-US" sz="2400" dirty="0"/>
              <a:t>                    Breathlessness /                                                                </a:t>
            </a:r>
          </a:p>
          <a:p>
            <a:pPr eaLnBrk="1" hangingPunct="1">
              <a:lnSpc>
                <a:spcPct val="70000"/>
              </a:lnSpc>
              <a:buFontTx/>
              <a:buNone/>
              <a:defRPr/>
            </a:pPr>
            <a:r>
              <a:rPr lang="en-GB" altLang="en-US" sz="2400" dirty="0"/>
              <a:t>                    Behavioural        </a:t>
            </a:r>
          </a:p>
          <a:p>
            <a:pPr eaLnBrk="1" hangingPunct="1">
              <a:lnSpc>
                <a:spcPct val="70000"/>
              </a:lnSpc>
              <a:buFontTx/>
              <a:buNone/>
              <a:defRPr/>
            </a:pPr>
            <a:r>
              <a:rPr lang="en-GB" altLang="en-US" sz="2400" dirty="0"/>
              <a:t>                    Breathlessness</a:t>
            </a:r>
          </a:p>
          <a:p>
            <a:pPr eaLnBrk="1" hangingPunct="1">
              <a:lnSpc>
                <a:spcPct val="70000"/>
              </a:lnSpc>
              <a:defRPr/>
            </a:pPr>
            <a:r>
              <a:rPr lang="en-GB" altLang="en-US" sz="2600" dirty="0"/>
              <a:t>1970’s  </a:t>
            </a:r>
            <a:r>
              <a:rPr lang="en-GB" altLang="en-US" sz="2400" dirty="0"/>
              <a:t>Hyperventilation</a:t>
            </a:r>
          </a:p>
          <a:p>
            <a:pPr eaLnBrk="1" hangingPunct="1">
              <a:lnSpc>
                <a:spcPct val="70000"/>
              </a:lnSpc>
              <a:defRPr/>
            </a:pPr>
            <a:r>
              <a:rPr lang="en-GB" altLang="en-US" sz="2600" dirty="0"/>
              <a:t>2000’s  </a:t>
            </a:r>
            <a:r>
              <a:rPr lang="en-GB" altLang="en-US" sz="2400" dirty="0"/>
              <a:t>Dysfunctional   </a:t>
            </a:r>
          </a:p>
          <a:p>
            <a:pPr marL="0" indent="0" eaLnBrk="1" hangingPunct="1">
              <a:lnSpc>
                <a:spcPct val="70000"/>
              </a:lnSpc>
              <a:buNone/>
              <a:defRPr/>
            </a:pPr>
            <a:r>
              <a:rPr lang="en-GB" altLang="en-US" sz="2400" dirty="0"/>
              <a:t>                    Breathing </a:t>
            </a:r>
            <a:endParaRPr lang="en-GB" altLang="en-US" sz="2600" dirty="0"/>
          </a:p>
          <a:p>
            <a:pPr eaLnBrk="1" hangingPunct="1">
              <a:lnSpc>
                <a:spcPct val="70000"/>
              </a:lnSpc>
              <a:defRPr/>
            </a:pPr>
            <a:r>
              <a:rPr lang="en-GB" altLang="en-US" sz="2600" dirty="0"/>
              <a:t>2010’s </a:t>
            </a:r>
            <a:r>
              <a:rPr lang="en-GB" altLang="en-US" sz="2400" dirty="0"/>
              <a:t> Disordered  </a:t>
            </a:r>
          </a:p>
          <a:p>
            <a:pPr marL="0" indent="0" eaLnBrk="1" hangingPunct="1">
              <a:lnSpc>
                <a:spcPct val="70000"/>
              </a:lnSpc>
              <a:buNone/>
              <a:defRPr/>
            </a:pPr>
            <a:r>
              <a:rPr lang="en-GB" altLang="en-US" sz="2400" dirty="0"/>
              <a:t>                    Breathing/</a:t>
            </a:r>
          </a:p>
          <a:p>
            <a:pPr marL="0" indent="0" eaLnBrk="1" hangingPunct="1">
              <a:lnSpc>
                <a:spcPct val="70000"/>
              </a:lnSpc>
              <a:buFontTx/>
              <a:buNone/>
              <a:defRPr/>
            </a:pPr>
            <a:r>
              <a:rPr lang="en-GB" altLang="en-US" sz="2400" dirty="0"/>
              <a:t>                    Pattern Disordered                         </a:t>
            </a:r>
          </a:p>
          <a:p>
            <a:pPr marL="0" indent="0" eaLnBrk="1" hangingPunct="1">
              <a:lnSpc>
                <a:spcPct val="70000"/>
              </a:lnSpc>
              <a:buFontTx/>
              <a:buNone/>
              <a:defRPr/>
            </a:pPr>
            <a:r>
              <a:rPr lang="en-GB" altLang="en-US" sz="2400" dirty="0"/>
              <a:t>                    Breathing</a:t>
            </a:r>
          </a:p>
          <a:p>
            <a:pPr eaLnBrk="1" hangingPunct="1">
              <a:buFontTx/>
              <a:buNone/>
              <a:defRPr/>
            </a:pPr>
            <a:endParaRPr lang="en-GB" altLang="en-US" dirty="0"/>
          </a:p>
        </p:txBody>
      </p:sp>
      <p:sp>
        <p:nvSpPr>
          <p:cNvPr id="2" name="Content Placeholder 1"/>
          <p:cNvSpPr>
            <a:spLocks noGrp="1"/>
          </p:cNvSpPr>
          <p:nvPr>
            <p:ph sz="half" idx="2"/>
          </p:nvPr>
        </p:nvSpPr>
        <p:spPr/>
        <p:txBody>
          <a:bodyPr>
            <a:normAutofit fontScale="92500" lnSpcReduction="10000"/>
          </a:bodyPr>
          <a:lstStyle/>
          <a:p>
            <a:pPr>
              <a:lnSpc>
                <a:spcPct val="90000"/>
              </a:lnSpc>
            </a:pPr>
            <a:r>
              <a:rPr lang="en-GB" altLang="en-US" dirty="0"/>
              <a:t>Disordered breathing</a:t>
            </a:r>
          </a:p>
          <a:p>
            <a:pPr>
              <a:lnSpc>
                <a:spcPct val="90000"/>
              </a:lnSpc>
            </a:pPr>
            <a:r>
              <a:rPr lang="en-GB" altLang="en-US" dirty="0"/>
              <a:t>Dysfunctional breathing</a:t>
            </a:r>
          </a:p>
          <a:p>
            <a:pPr>
              <a:lnSpc>
                <a:spcPct val="90000"/>
              </a:lnSpc>
            </a:pPr>
            <a:r>
              <a:rPr lang="en-GB" altLang="en-US" dirty="0"/>
              <a:t>Breathing pattern disorder</a:t>
            </a:r>
          </a:p>
          <a:p>
            <a:pPr>
              <a:lnSpc>
                <a:spcPct val="90000"/>
              </a:lnSpc>
            </a:pPr>
            <a:r>
              <a:rPr lang="en-GB" altLang="en-US" dirty="0"/>
              <a:t>Disorganised breathing</a:t>
            </a:r>
          </a:p>
          <a:p>
            <a:pPr>
              <a:lnSpc>
                <a:spcPct val="90000"/>
              </a:lnSpc>
            </a:pPr>
            <a:r>
              <a:rPr lang="en-GB" altLang="en-US" dirty="0"/>
              <a:t>Hyperventilation</a:t>
            </a:r>
          </a:p>
          <a:p>
            <a:pPr>
              <a:lnSpc>
                <a:spcPct val="90000"/>
              </a:lnSpc>
            </a:pPr>
            <a:r>
              <a:rPr lang="en-GB" altLang="en-US" dirty="0"/>
              <a:t>Hyperventilation syndrome</a:t>
            </a:r>
          </a:p>
          <a:p>
            <a:pPr>
              <a:lnSpc>
                <a:spcPct val="90000"/>
              </a:lnSpc>
            </a:pPr>
            <a:r>
              <a:rPr lang="en-GB" altLang="en-US" dirty="0"/>
              <a:t>(Panic attack)</a:t>
            </a:r>
          </a:p>
          <a:p>
            <a:pPr marL="0" indent="0">
              <a:lnSpc>
                <a:spcPct val="90000"/>
              </a:lnSpc>
              <a:buNone/>
            </a:pPr>
            <a:r>
              <a:rPr lang="en-GB" altLang="en-US" sz="4400" dirty="0">
                <a:solidFill>
                  <a:srgbClr val="FF3300"/>
                </a:solidFill>
              </a:rPr>
              <a:t>= Over breathing</a:t>
            </a:r>
          </a:p>
          <a:p>
            <a:endParaRPr lang="en-GB" dirty="0"/>
          </a:p>
        </p:txBody>
      </p:sp>
    </p:spTree>
    <p:extLst>
      <p:ext uri="{BB962C8B-B14F-4D97-AF65-F5344CB8AC3E}">
        <p14:creationId xmlns:p14="http://schemas.microsoft.com/office/powerpoint/2010/main" val="174472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GB" altLang="en-US" sz="6000" dirty="0"/>
              <a:t>Disordered breathing</a:t>
            </a:r>
          </a:p>
        </p:txBody>
      </p:sp>
      <p:sp>
        <p:nvSpPr>
          <p:cNvPr id="23555" name="Rectangle 3"/>
          <p:cNvSpPr>
            <a:spLocks noGrp="1" noChangeArrowheads="1"/>
          </p:cNvSpPr>
          <p:nvPr>
            <p:ph type="body" idx="4294967295"/>
          </p:nvPr>
        </p:nvSpPr>
        <p:spPr/>
        <p:txBody>
          <a:bodyPr>
            <a:normAutofit fontScale="92500"/>
          </a:bodyPr>
          <a:lstStyle/>
          <a:p>
            <a:pPr eaLnBrk="1" hangingPunct="1">
              <a:lnSpc>
                <a:spcPct val="90000"/>
              </a:lnSpc>
              <a:buFontTx/>
              <a:buNone/>
            </a:pPr>
            <a:r>
              <a:rPr lang="en-GB" altLang="en-US" dirty="0"/>
              <a:t>  “A pattern of over breathing where the depth and/or rate are in excess of the metabolic needs of the body at that time…Physical, environmental or psychological stimuli override the automatic activity of the respiratory centres, which are tuned to maintain arterial CO2 levels within a narrow range”</a:t>
            </a:r>
          </a:p>
          <a:p>
            <a:pPr eaLnBrk="1" hangingPunct="1">
              <a:lnSpc>
                <a:spcPct val="90000"/>
              </a:lnSpc>
              <a:buFontTx/>
              <a:buNone/>
            </a:pPr>
            <a:r>
              <a:rPr lang="en-GB" altLang="en-US" dirty="0"/>
              <a:t>   (</a:t>
            </a:r>
            <a:r>
              <a:rPr lang="en-GB" altLang="en-US" dirty="0" err="1"/>
              <a:t>Chaitow</a:t>
            </a:r>
            <a:r>
              <a:rPr lang="en-GB" altLang="en-US" dirty="0"/>
              <a:t> et al 2002)</a:t>
            </a:r>
          </a:p>
          <a:p>
            <a:pPr>
              <a:lnSpc>
                <a:spcPct val="90000"/>
              </a:lnSpc>
            </a:pPr>
            <a:r>
              <a:rPr lang="en-GB" altLang="en-US" dirty="0"/>
              <a:t>In some people respiratory centre sensitivity reset to lower </a:t>
            </a:r>
            <a:r>
              <a:rPr lang="en-US" altLang="en-US" dirty="0"/>
              <a:t>p</a:t>
            </a:r>
            <a:r>
              <a:rPr lang="en-GB" altLang="en-US" dirty="0"/>
              <a:t>CO2/higher </a:t>
            </a:r>
            <a:r>
              <a:rPr lang="en-US" altLang="en-US" dirty="0"/>
              <a:t>pH</a:t>
            </a:r>
            <a:r>
              <a:rPr lang="en-GB" altLang="en-US" dirty="0"/>
              <a:t> chronically </a:t>
            </a:r>
            <a:r>
              <a:rPr lang="en-GB" altLang="en-US" sz="1600" dirty="0"/>
              <a:t>(Nixon 1993)</a:t>
            </a:r>
          </a:p>
          <a:p>
            <a:pPr eaLnBrk="1" hangingPunct="1">
              <a:lnSpc>
                <a:spcPct val="90000"/>
              </a:lnSpc>
              <a:buFontTx/>
              <a:buNone/>
            </a:pPr>
            <a:endParaRPr lang="en-GB" altLang="en-US" dirty="0"/>
          </a:p>
        </p:txBody>
      </p:sp>
    </p:spTree>
    <p:extLst>
      <p:ext uri="{BB962C8B-B14F-4D97-AF65-F5344CB8AC3E}">
        <p14:creationId xmlns:p14="http://schemas.microsoft.com/office/powerpoint/2010/main" val="2098950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pPr eaLnBrk="1" hangingPunct="1"/>
            <a:r>
              <a:rPr lang="en-GB" altLang="en-US"/>
              <a:t>Sympathetic NS symptoms</a:t>
            </a:r>
          </a:p>
        </p:txBody>
      </p:sp>
      <p:sp>
        <p:nvSpPr>
          <p:cNvPr id="28675" name="Rectangle 3"/>
          <p:cNvSpPr>
            <a:spLocks noGrp="1" noChangeArrowheads="1"/>
          </p:cNvSpPr>
          <p:nvPr>
            <p:ph type="body" idx="4294967295"/>
          </p:nvPr>
        </p:nvSpPr>
        <p:spPr/>
        <p:txBody>
          <a:bodyPr>
            <a:normAutofit lnSpcReduction="10000"/>
          </a:bodyPr>
          <a:lstStyle/>
          <a:p>
            <a:pPr eaLnBrk="1" hangingPunct="1">
              <a:lnSpc>
                <a:spcPct val="90000"/>
              </a:lnSpc>
            </a:pPr>
            <a:r>
              <a:rPr lang="en-GB" altLang="en-US" dirty="0"/>
              <a:t>Neurology – </a:t>
            </a:r>
            <a:r>
              <a:rPr lang="en-GB" altLang="en-US" sz="2000" dirty="0">
                <a:solidFill>
                  <a:srgbClr val="FF3300"/>
                </a:solidFill>
              </a:rPr>
              <a:t>Headache</a:t>
            </a:r>
            <a:r>
              <a:rPr lang="en-GB" altLang="en-US" sz="2000" dirty="0"/>
              <a:t>, </a:t>
            </a:r>
            <a:r>
              <a:rPr lang="en-GB" altLang="en-US" sz="2000" dirty="0">
                <a:solidFill>
                  <a:srgbClr val="FF3300"/>
                </a:solidFill>
              </a:rPr>
              <a:t>numbness/ tingling</a:t>
            </a:r>
            <a:r>
              <a:rPr lang="en-GB" altLang="en-US" sz="2000" dirty="0"/>
              <a:t>, </a:t>
            </a:r>
            <a:r>
              <a:rPr lang="en-GB" altLang="en-US" sz="2000" dirty="0">
                <a:solidFill>
                  <a:srgbClr val="FF3300"/>
                </a:solidFill>
              </a:rPr>
              <a:t>dizziness</a:t>
            </a:r>
            <a:r>
              <a:rPr lang="en-GB" altLang="en-US" sz="2000" dirty="0"/>
              <a:t>, tremor/ataxia, </a:t>
            </a:r>
            <a:r>
              <a:rPr lang="en-GB" altLang="en-US" sz="2000" dirty="0">
                <a:solidFill>
                  <a:srgbClr val="FF3300"/>
                </a:solidFill>
              </a:rPr>
              <a:t>blurred/ tunnel vision</a:t>
            </a:r>
            <a:r>
              <a:rPr lang="en-GB" altLang="en-US" sz="2000" dirty="0"/>
              <a:t>, anxiety/panic, hallucinations, sleep disturbance, nightmares</a:t>
            </a:r>
          </a:p>
          <a:p>
            <a:pPr eaLnBrk="1" hangingPunct="1">
              <a:lnSpc>
                <a:spcPct val="90000"/>
              </a:lnSpc>
            </a:pPr>
            <a:r>
              <a:rPr lang="en-GB" altLang="en-US" dirty="0"/>
              <a:t>Cardiovascular – </a:t>
            </a:r>
            <a:r>
              <a:rPr lang="en-GB" altLang="en-US" sz="2000" dirty="0">
                <a:solidFill>
                  <a:srgbClr val="FF3300"/>
                </a:solidFill>
              </a:rPr>
              <a:t>Chest pain</a:t>
            </a:r>
            <a:r>
              <a:rPr lang="en-GB" altLang="en-US" sz="2000" dirty="0"/>
              <a:t>, angina, </a:t>
            </a:r>
            <a:r>
              <a:rPr lang="en-GB" altLang="en-US" sz="2000" dirty="0">
                <a:solidFill>
                  <a:srgbClr val="FF3300"/>
                </a:solidFill>
              </a:rPr>
              <a:t>palpitations</a:t>
            </a:r>
            <a:r>
              <a:rPr lang="en-GB" altLang="en-US" sz="2000" dirty="0"/>
              <a:t>, fast heart rate, </a:t>
            </a:r>
            <a:r>
              <a:rPr lang="en-GB" altLang="en-US" sz="2000" dirty="0">
                <a:solidFill>
                  <a:srgbClr val="FF3300"/>
                </a:solidFill>
              </a:rPr>
              <a:t>light headed</a:t>
            </a:r>
            <a:r>
              <a:rPr lang="en-GB" altLang="en-US" sz="2000" dirty="0"/>
              <a:t>, fainting, ECG changes</a:t>
            </a:r>
          </a:p>
          <a:p>
            <a:pPr eaLnBrk="1" hangingPunct="1">
              <a:lnSpc>
                <a:spcPct val="90000"/>
              </a:lnSpc>
            </a:pPr>
            <a:r>
              <a:rPr lang="en-GB" altLang="en-US" dirty="0"/>
              <a:t>Muscular – </a:t>
            </a:r>
            <a:r>
              <a:rPr lang="en-GB" altLang="en-US" sz="2000" dirty="0"/>
              <a:t>Aching, stiffness, </a:t>
            </a:r>
            <a:r>
              <a:rPr lang="en-GB" altLang="en-US" sz="2000" dirty="0">
                <a:solidFill>
                  <a:srgbClr val="FF3300"/>
                </a:solidFill>
              </a:rPr>
              <a:t>cramps</a:t>
            </a:r>
            <a:r>
              <a:rPr lang="en-GB" altLang="en-US" sz="2000" dirty="0"/>
              <a:t>, spasm, </a:t>
            </a:r>
            <a:r>
              <a:rPr lang="en-GB" altLang="en-US" sz="2000" dirty="0" err="1"/>
              <a:t>tetany</a:t>
            </a:r>
            <a:endParaRPr lang="en-GB" altLang="en-US" sz="2000" dirty="0"/>
          </a:p>
          <a:p>
            <a:pPr eaLnBrk="1" hangingPunct="1">
              <a:lnSpc>
                <a:spcPct val="90000"/>
              </a:lnSpc>
            </a:pPr>
            <a:r>
              <a:rPr lang="en-GB" altLang="en-US" dirty="0"/>
              <a:t>GI –</a:t>
            </a:r>
            <a:r>
              <a:rPr lang="en-GB" altLang="en-US" sz="2000" dirty="0"/>
              <a:t> Heartburn, </a:t>
            </a:r>
            <a:r>
              <a:rPr lang="en-GB" altLang="en-US" sz="2000" dirty="0">
                <a:solidFill>
                  <a:srgbClr val="FF3300"/>
                </a:solidFill>
              </a:rPr>
              <a:t>bloating,</a:t>
            </a:r>
            <a:r>
              <a:rPr lang="en-GB" altLang="en-US" sz="2000" dirty="0"/>
              <a:t> </a:t>
            </a:r>
            <a:r>
              <a:rPr lang="en-GB" altLang="en-US" sz="2000" dirty="0">
                <a:solidFill>
                  <a:srgbClr val="FF0000"/>
                </a:solidFill>
              </a:rPr>
              <a:t>dry mouth, belching/excess wind</a:t>
            </a:r>
          </a:p>
          <a:p>
            <a:pPr eaLnBrk="1" hangingPunct="1">
              <a:lnSpc>
                <a:spcPct val="90000"/>
              </a:lnSpc>
            </a:pPr>
            <a:r>
              <a:rPr lang="en-GB" altLang="en-US" dirty="0"/>
              <a:t>Skin – </a:t>
            </a:r>
            <a:r>
              <a:rPr lang="en-GB" altLang="en-US" sz="2000" dirty="0">
                <a:solidFill>
                  <a:srgbClr val="FF3300"/>
                </a:solidFill>
              </a:rPr>
              <a:t>Sweating</a:t>
            </a:r>
          </a:p>
          <a:p>
            <a:pPr eaLnBrk="1" hangingPunct="1">
              <a:lnSpc>
                <a:spcPct val="90000"/>
              </a:lnSpc>
            </a:pPr>
            <a:r>
              <a:rPr lang="en-GB" altLang="en-US" dirty="0"/>
              <a:t>Respiratory</a:t>
            </a:r>
            <a:r>
              <a:rPr lang="en-GB" altLang="en-US" sz="2000" dirty="0">
                <a:solidFill>
                  <a:srgbClr val="FF3300"/>
                </a:solidFill>
              </a:rPr>
              <a:t> – Chest tightness, throat tightness, loss of voice projection</a:t>
            </a:r>
          </a:p>
          <a:p>
            <a:pPr eaLnBrk="1" hangingPunct="1">
              <a:lnSpc>
                <a:spcPct val="90000"/>
              </a:lnSpc>
              <a:buFontTx/>
              <a:buNone/>
            </a:pPr>
            <a:r>
              <a:rPr lang="en-GB" altLang="en-US" sz="2000" dirty="0"/>
              <a:t>(</a:t>
            </a:r>
            <a:r>
              <a:rPr lang="en-GB" altLang="en-US" sz="2000" dirty="0" err="1"/>
              <a:t>Chaitow</a:t>
            </a:r>
            <a:r>
              <a:rPr lang="en-GB" altLang="en-US" sz="2000" dirty="0"/>
              <a:t> et al 2002)</a:t>
            </a:r>
          </a:p>
        </p:txBody>
      </p:sp>
    </p:spTree>
    <p:extLst>
      <p:ext uri="{BB962C8B-B14F-4D97-AF65-F5344CB8AC3E}">
        <p14:creationId xmlns:p14="http://schemas.microsoft.com/office/powerpoint/2010/main" val="2222409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pPr eaLnBrk="1" hangingPunct="1"/>
            <a:r>
              <a:rPr lang="en-GB" altLang="en-US" sz="6000" dirty="0"/>
              <a:t>Disordered breathing</a:t>
            </a:r>
          </a:p>
        </p:txBody>
      </p:sp>
      <p:sp>
        <p:nvSpPr>
          <p:cNvPr id="30723" name="Rectangle 3"/>
          <p:cNvSpPr>
            <a:spLocks noGrp="1" noChangeArrowheads="1"/>
          </p:cNvSpPr>
          <p:nvPr>
            <p:ph type="body" idx="4294967295"/>
          </p:nvPr>
        </p:nvSpPr>
        <p:spPr/>
        <p:txBody>
          <a:bodyPr/>
          <a:lstStyle/>
          <a:p>
            <a:pPr eaLnBrk="1" hangingPunct="1">
              <a:lnSpc>
                <a:spcPct val="80000"/>
              </a:lnSpc>
            </a:pPr>
            <a:r>
              <a:rPr lang="en-GB" altLang="en-US" sz="3600" dirty="0">
                <a:solidFill>
                  <a:srgbClr val="FF0000"/>
                </a:solidFill>
              </a:rPr>
              <a:t>Mouth breathing </a:t>
            </a:r>
          </a:p>
          <a:p>
            <a:pPr eaLnBrk="1" hangingPunct="1">
              <a:lnSpc>
                <a:spcPct val="80000"/>
              </a:lnSpc>
            </a:pPr>
            <a:r>
              <a:rPr lang="en-GB" altLang="en-US" sz="3600" dirty="0"/>
              <a:t>Frequent sighs</a:t>
            </a:r>
          </a:p>
          <a:p>
            <a:pPr eaLnBrk="1" hangingPunct="1">
              <a:lnSpc>
                <a:spcPct val="80000"/>
              </a:lnSpc>
            </a:pPr>
            <a:r>
              <a:rPr lang="en-GB" altLang="en-US" sz="3600" dirty="0"/>
              <a:t>Variable pattern </a:t>
            </a:r>
          </a:p>
          <a:p>
            <a:pPr eaLnBrk="1" hangingPunct="1">
              <a:lnSpc>
                <a:spcPct val="80000"/>
              </a:lnSpc>
            </a:pPr>
            <a:r>
              <a:rPr lang="en-GB" altLang="en-US" sz="3600" dirty="0"/>
              <a:t>Noisy</a:t>
            </a:r>
          </a:p>
          <a:p>
            <a:pPr eaLnBrk="1" hangingPunct="1">
              <a:lnSpc>
                <a:spcPct val="80000"/>
              </a:lnSpc>
            </a:pPr>
            <a:r>
              <a:rPr lang="en-GB" altLang="en-US" sz="3600" dirty="0"/>
              <a:t>Difficulty getting air </a:t>
            </a:r>
            <a:r>
              <a:rPr lang="en-GB" altLang="en-US" sz="3600" u="sng" dirty="0"/>
              <a:t>in</a:t>
            </a:r>
            <a:endParaRPr lang="en-GB" altLang="en-US" sz="3600" dirty="0"/>
          </a:p>
          <a:p>
            <a:pPr eaLnBrk="1" hangingPunct="1">
              <a:lnSpc>
                <a:spcPct val="80000"/>
              </a:lnSpc>
            </a:pPr>
            <a:r>
              <a:rPr lang="en-GB" altLang="en-US" sz="3600" dirty="0"/>
              <a:t>Upper chest expansion dominance</a:t>
            </a:r>
          </a:p>
          <a:p>
            <a:pPr eaLnBrk="1" hangingPunct="1">
              <a:lnSpc>
                <a:spcPct val="80000"/>
              </a:lnSpc>
            </a:pPr>
            <a:r>
              <a:rPr lang="en-GB" altLang="en-US" sz="3600" dirty="0"/>
              <a:t>Reduced diaphragm excursion</a:t>
            </a:r>
          </a:p>
          <a:p>
            <a:pPr eaLnBrk="1" hangingPunct="1">
              <a:lnSpc>
                <a:spcPct val="80000"/>
              </a:lnSpc>
            </a:pPr>
            <a:r>
              <a:rPr lang="en-GB" altLang="en-US" sz="3600" dirty="0"/>
              <a:t>Increased depth +/- rate of breathing</a:t>
            </a:r>
            <a:endParaRPr lang="en-GB" altLang="en-US" sz="2000" dirty="0"/>
          </a:p>
          <a:p>
            <a:pPr eaLnBrk="1" hangingPunct="1">
              <a:lnSpc>
                <a:spcPct val="80000"/>
              </a:lnSpc>
            </a:pPr>
            <a:endParaRPr lang="en-GB" altLang="en-US" sz="2000" dirty="0"/>
          </a:p>
        </p:txBody>
      </p:sp>
    </p:spTree>
    <p:extLst>
      <p:ext uri="{BB962C8B-B14F-4D97-AF65-F5344CB8AC3E}">
        <p14:creationId xmlns:p14="http://schemas.microsoft.com/office/powerpoint/2010/main" val="2053967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Rectangle 2"/>
          <p:cNvSpPr>
            <a:spLocks noGrp="1" noChangeArrowheads="1"/>
          </p:cNvSpPr>
          <p:nvPr>
            <p:ph type="title" idx="4294967295"/>
          </p:nvPr>
        </p:nvSpPr>
        <p:spPr/>
        <p:txBody>
          <a:bodyPr/>
          <a:lstStyle/>
          <a:p>
            <a:pPr eaLnBrk="1" hangingPunct="1"/>
            <a:r>
              <a:rPr lang="en-GB" altLang="en-US" sz="4000" dirty="0"/>
              <a:t>Cough Cycle</a:t>
            </a:r>
          </a:p>
        </p:txBody>
      </p:sp>
      <p:sp>
        <p:nvSpPr>
          <p:cNvPr id="2065" name="Rectangle 18"/>
          <p:cNvSpPr>
            <a:spLocks noGrp="1" noChangeArrowheads="1"/>
          </p:cNvSpPr>
          <p:nvPr>
            <p:ph type="body" sz="half" idx="4294967295"/>
          </p:nvPr>
        </p:nvSpPr>
        <p:spPr>
          <a:xfrm>
            <a:off x="611560" y="1772816"/>
            <a:ext cx="3884240" cy="4353347"/>
          </a:xfrm>
        </p:spPr>
        <p:txBody>
          <a:bodyPr/>
          <a:lstStyle/>
          <a:p>
            <a:pPr>
              <a:lnSpc>
                <a:spcPct val="90000"/>
              </a:lnSpc>
            </a:pPr>
            <a:endParaRPr lang="en-US" altLang="en-US" sz="2800" dirty="0"/>
          </a:p>
        </p:txBody>
      </p:sp>
      <p:graphicFrame>
        <p:nvGraphicFramePr>
          <p:cNvPr id="2" name="Diagram 1"/>
          <p:cNvGraphicFramePr/>
          <p:nvPr>
            <p:extLst>
              <p:ext uri="{D42A27DB-BD31-4B8C-83A1-F6EECF244321}">
                <p14:modId xmlns:p14="http://schemas.microsoft.com/office/powerpoint/2010/main" val="4186662593"/>
              </p:ext>
            </p:extLst>
          </p:nvPr>
        </p:nvGraphicFramePr>
        <p:xfrm>
          <a:off x="-1836712" y="1268760"/>
          <a:ext cx="11808643" cy="50738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260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051050" y="188913"/>
            <a:ext cx="5029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GB" altLang="en-US" sz="4400" b="1" dirty="0">
                <a:solidFill>
                  <a:schemeClr val="tx2"/>
                </a:solidFill>
              </a:rPr>
              <a:t>Causes</a:t>
            </a:r>
            <a:endParaRPr lang="en-GB" altLang="en-US" sz="4800" b="1" dirty="0">
              <a:solidFill>
                <a:schemeClr val="tx2"/>
              </a:solidFill>
            </a:endParaRPr>
          </a:p>
        </p:txBody>
      </p:sp>
      <p:grpSp>
        <p:nvGrpSpPr>
          <p:cNvPr id="32771" name="Group 26"/>
          <p:cNvGrpSpPr>
            <a:grpSpLocks/>
          </p:cNvGrpSpPr>
          <p:nvPr/>
        </p:nvGrpSpPr>
        <p:grpSpPr bwMode="auto">
          <a:xfrm>
            <a:off x="327818" y="1100137"/>
            <a:ext cx="8499476" cy="5568950"/>
            <a:chOff x="240" y="801"/>
            <a:chExt cx="5354" cy="3508"/>
          </a:xfrm>
        </p:grpSpPr>
        <p:sp>
          <p:nvSpPr>
            <p:cNvPr id="32772" name="Text Box 3"/>
            <p:cNvSpPr txBox="1">
              <a:spLocks noChangeArrowheads="1"/>
            </p:cNvSpPr>
            <p:nvPr/>
          </p:nvSpPr>
          <p:spPr bwMode="auto">
            <a:xfrm>
              <a:off x="1775" y="2211"/>
              <a:ext cx="2271" cy="294"/>
            </a:xfrm>
            <a:prstGeom prst="rect">
              <a:avLst/>
            </a:prstGeom>
            <a:solidFill>
              <a:schemeClr val="tx1"/>
            </a:solidFill>
            <a:ln w="9525">
              <a:solidFill>
                <a:schemeClr val="tx1"/>
              </a:solidFill>
              <a:miter lim="800000"/>
              <a:headEnd/>
              <a:tailEnd/>
            </a:ln>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GB" altLang="en-US" sz="2400" b="1">
                  <a:solidFill>
                    <a:schemeClr val="bg1"/>
                  </a:solidFill>
                  <a:latin typeface="Tahoma" pitchFamily="34" charset="0"/>
                </a:rPr>
                <a:t>Disordered Breathing</a:t>
              </a:r>
              <a:endParaRPr lang="en-GB" altLang="en-US" sz="2400">
                <a:solidFill>
                  <a:schemeClr val="bg1"/>
                </a:solidFill>
                <a:latin typeface="Tahoma" pitchFamily="34" charset="0"/>
              </a:endParaRPr>
            </a:p>
          </p:txBody>
        </p:sp>
        <p:sp>
          <p:nvSpPr>
            <p:cNvPr id="32773" name="Text Box 4"/>
            <p:cNvSpPr txBox="1">
              <a:spLocks noChangeArrowheads="1"/>
            </p:cNvSpPr>
            <p:nvPr/>
          </p:nvSpPr>
          <p:spPr bwMode="auto">
            <a:xfrm>
              <a:off x="624" y="1124"/>
              <a:ext cx="9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endParaRPr lang="en-US" altLang="en-US" sz="2400">
                <a:latin typeface="Times New Roman" pitchFamily="18" charset="0"/>
              </a:endParaRPr>
            </a:p>
          </p:txBody>
        </p:sp>
        <p:sp>
          <p:nvSpPr>
            <p:cNvPr id="32774" name="Text Box 6"/>
            <p:cNvSpPr txBox="1">
              <a:spLocks noChangeArrowheads="1"/>
            </p:cNvSpPr>
            <p:nvPr/>
          </p:nvSpPr>
          <p:spPr bwMode="auto">
            <a:xfrm>
              <a:off x="2612" y="801"/>
              <a:ext cx="912" cy="1218"/>
            </a:xfrm>
            <a:prstGeom prst="rect">
              <a:avLst/>
            </a:prstGeom>
            <a:solidFill>
              <a:srgbClr val="D0E9E8"/>
            </a:solidFill>
            <a:ln w="9525" algn="ctr">
              <a:solidFill>
                <a:schemeClr val="tx1"/>
              </a:solidFill>
              <a:miter lim="800000"/>
              <a:headEnd/>
              <a:tailEnd/>
            </a:ln>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80000"/>
                </a:lnSpc>
                <a:spcBef>
                  <a:spcPct val="50000"/>
                </a:spcBef>
              </a:pPr>
              <a:r>
                <a:rPr lang="en-GB" altLang="en-US" sz="2000" b="1" dirty="0">
                  <a:solidFill>
                    <a:schemeClr val="bg2"/>
                  </a:solidFill>
                </a:rPr>
                <a:t>Drugs:</a:t>
              </a:r>
              <a:r>
                <a:rPr lang="en-GB" altLang="en-US" sz="2000" dirty="0">
                  <a:solidFill>
                    <a:schemeClr val="bg2"/>
                  </a:solidFill>
                </a:rPr>
                <a:t> </a:t>
              </a:r>
            </a:p>
            <a:p>
              <a:pPr>
                <a:lnSpc>
                  <a:spcPct val="80000"/>
                </a:lnSpc>
                <a:spcBef>
                  <a:spcPct val="50000"/>
                </a:spcBef>
              </a:pPr>
              <a:r>
                <a:rPr lang="en-GB" altLang="en-US" sz="1600" dirty="0">
                  <a:solidFill>
                    <a:srgbClr val="FF0000"/>
                  </a:solidFill>
                </a:rPr>
                <a:t>Alcohol</a:t>
              </a:r>
            </a:p>
            <a:p>
              <a:pPr>
                <a:lnSpc>
                  <a:spcPct val="80000"/>
                </a:lnSpc>
                <a:spcBef>
                  <a:spcPct val="50000"/>
                </a:spcBef>
              </a:pPr>
              <a:r>
                <a:rPr lang="en-GB" altLang="en-US" sz="1600" dirty="0">
                  <a:solidFill>
                    <a:schemeClr val="bg2"/>
                  </a:solidFill>
                </a:rPr>
                <a:t>Nicotine</a:t>
              </a:r>
            </a:p>
            <a:p>
              <a:pPr>
                <a:lnSpc>
                  <a:spcPct val="80000"/>
                </a:lnSpc>
                <a:spcBef>
                  <a:spcPct val="50000"/>
                </a:spcBef>
              </a:pPr>
              <a:r>
                <a:rPr lang="en-GB" altLang="en-US" sz="1600" dirty="0">
                  <a:solidFill>
                    <a:schemeClr val="bg2"/>
                  </a:solidFill>
                </a:rPr>
                <a:t>Cocaine</a:t>
              </a:r>
            </a:p>
            <a:p>
              <a:pPr>
                <a:lnSpc>
                  <a:spcPct val="80000"/>
                </a:lnSpc>
                <a:spcBef>
                  <a:spcPct val="50000"/>
                </a:spcBef>
              </a:pPr>
              <a:r>
                <a:rPr lang="en-GB" altLang="en-US" sz="1600" dirty="0">
                  <a:solidFill>
                    <a:schemeClr val="bg2"/>
                  </a:solidFill>
                </a:rPr>
                <a:t>Aspirin</a:t>
              </a:r>
            </a:p>
            <a:p>
              <a:pPr>
                <a:lnSpc>
                  <a:spcPct val="80000"/>
                </a:lnSpc>
                <a:spcBef>
                  <a:spcPct val="50000"/>
                </a:spcBef>
              </a:pPr>
              <a:r>
                <a:rPr lang="en-GB" altLang="en-US" sz="1600" dirty="0">
                  <a:solidFill>
                    <a:srgbClr val="FF0000"/>
                  </a:solidFill>
                </a:rPr>
                <a:t>Caffeine</a:t>
              </a:r>
            </a:p>
          </p:txBody>
        </p:sp>
        <p:sp>
          <p:nvSpPr>
            <p:cNvPr id="32776" name="Text Box 8"/>
            <p:cNvSpPr txBox="1">
              <a:spLocks noChangeArrowheads="1"/>
            </p:cNvSpPr>
            <p:nvPr/>
          </p:nvSpPr>
          <p:spPr bwMode="auto">
            <a:xfrm>
              <a:off x="4324" y="990"/>
              <a:ext cx="1270" cy="1221"/>
            </a:xfrm>
            <a:prstGeom prst="rect">
              <a:avLst/>
            </a:prstGeom>
            <a:solidFill>
              <a:srgbClr val="D0E9E8"/>
            </a:solidFill>
            <a:ln w="9525">
              <a:solidFill>
                <a:schemeClr val="tx1"/>
              </a:solidFill>
              <a:miter lim="800000"/>
              <a:headEnd/>
              <a:tailEnd/>
            </a:ln>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80000"/>
                </a:lnSpc>
                <a:spcBef>
                  <a:spcPct val="50000"/>
                </a:spcBef>
              </a:pPr>
              <a:r>
                <a:rPr lang="en-GB" altLang="en-US" sz="2000" b="1" dirty="0">
                  <a:solidFill>
                    <a:schemeClr val="bg2"/>
                  </a:solidFill>
                </a:rPr>
                <a:t>Mental health:</a:t>
              </a:r>
            </a:p>
            <a:p>
              <a:pPr>
                <a:lnSpc>
                  <a:spcPct val="80000"/>
                </a:lnSpc>
                <a:spcBef>
                  <a:spcPct val="50000"/>
                </a:spcBef>
              </a:pPr>
              <a:r>
                <a:rPr lang="en-GB" altLang="en-US" sz="1600" dirty="0">
                  <a:solidFill>
                    <a:srgbClr val="FF0000"/>
                  </a:solidFill>
                </a:rPr>
                <a:t>Anxiety</a:t>
              </a:r>
            </a:p>
            <a:p>
              <a:pPr>
                <a:lnSpc>
                  <a:spcPct val="80000"/>
                </a:lnSpc>
                <a:spcBef>
                  <a:spcPct val="50000"/>
                </a:spcBef>
              </a:pPr>
              <a:r>
                <a:rPr lang="en-GB" altLang="en-US" sz="1600" dirty="0">
                  <a:solidFill>
                    <a:srgbClr val="FF0000"/>
                  </a:solidFill>
                </a:rPr>
                <a:t>Depression</a:t>
              </a:r>
            </a:p>
            <a:p>
              <a:pPr>
                <a:lnSpc>
                  <a:spcPct val="80000"/>
                </a:lnSpc>
                <a:spcBef>
                  <a:spcPct val="50000"/>
                </a:spcBef>
              </a:pPr>
              <a:r>
                <a:rPr lang="en-GB" altLang="en-US" sz="1600" dirty="0">
                  <a:solidFill>
                    <a:schemeClr val="bg2"/>
                  </a:solidFill>
                </a:rPr>
                <a:t>Panic disorders</a:t>
              </a:r>
            </a:p>
            <a:p>
              <a:pPr>
                <a:lnSpc>
                  <a:spcPct val="80000"/>
                </a:lnSpc>
                <a:spcBef>
                  <a:spcPct val="50000"/>
                </a:spcBef>
              </a:pPr>
              <a:r>
                <a:rPr lang="en-GB" altLang="en-US" sz="1600" dirty="0">
                  <a:solidFill>
                    <a:schemeClr val="bg2"/>
                  </a:solidFill>
                </a:rPr>
                <a:t>Phobic states</a:t>
              </a:r>
            </a:p>
            <a:p>
              <a:pPr>
                <a:lnSpc>
                  <a:spcPct val="80000"/>
                </a:lnSpc>
                <a:spcBef>
                  <a:spcPct val="50000"/>
                </a:spcBef>
              </a:pPr>
              <a:r>
                <a:rPr lang="en-GB" altLang="en-US" sz="1600" dirty="0">
                  <a:solidFill>
                    <a:srgbClr val="FF0000"/>
                  </a:solidFill>
                </a:rPr>
                <a:t>Emotional/Stress</a:t>
              </a:r>
            </a:p>
          </p:txBody>
        </p:sp>
        <p:sp>
          <p:nvSpPr>
            <p:cNvPr id="32778" name="Line 20"/>
            <p:cNvSpPr>
              <a:spLocks noChangeShapeType="1"/>
            </p:cNvSpPr>
            <p:nvPr/>
          </p:nvSpPr>
          <p:spPr bwMode="auto">
            <a:xfrm>
              <a:off x="1519" y="1706"/>
              <a:ext cx="635" cy="45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2779" name="Line 21"/>
            <p:cNvSpPr>
              <a:spLocks noChangeShapeType="1"/>
            </p:cNvSpPr>
            <p:nvPr/>
          </p:nvSpPr>
          <p:spPr bwMode="auto">
            <a:xfrm flipV="1">
              <a:off x="2426" y="2568"/>
              <a:ext cx="0" cy="4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2780" name="Text Box 10"/>
            <p:cNvSpPr txBox="1">
              <a:spLocks noChangeArrowheads="1"/>
            </p:cNvSpPr>
            <p:nvPr/>
          </p:nvSpPr>
          <p:spPr bwMode="auto">
            <a:xfrm>
              <a:off x="1791" y="2964"/>
              <a:ext cx="1288" cy="1345"/>
            </a:xfrm>
            <a:prstGeom prst="rect">
              <a:avLst/>
            </a:prstGeom>
            <a:solidFill>
              <a:srgbClr val="D0E9E8"/>
            </a:solidFill>
            <a:ln w="9525" algn="ctr">
              <a:solidFill>
                <a:schemeClr val="tx1"/>
              </a:solidFill>
              <a:miter lim="800000"/>
              <a:headEnd/>
              <a:tailEnd/>
            </a:ln>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80000"/>
                </a:lnSpc>
                <a:spcBef>
                  <a:spcPct val="50000"/>
                </a:spcBef>
              </a:pPr>
              <a:r>
                <a:rPr lang="en-GB" altLang="en-US" sz="2000" b="1" dirty="0">
                  <a:solidFill>
                    <a:schemeClr val="bg2"/>
                  </a:solidFill>
                </a:rPr>
                <a:t>Physiological:</a:t>
              </a:r>
            </a:p>
            <a:p>
              <a:pPr>
                <a:lnSpc>
                  <a:spcPct val="80000"/>
                </a:lnSpc>
                <a:spcBef>
                  <a:spcPct val="50000"/>
                </a:spcBef>
              </a:pPr>
              <a:r>
                <a:rPr lang="en-GB" altLang="en-US" sz="1600" dirty="0">
                  <a:solidFill>
                    <a:srgbClr val="FF0000"/>
                  </a:solidFill>
                </a:rPr>
                <a:t>Altitude</a:t>
              </a:r>
            </a:p>
            <a:p>
              <a:pPr>
                <a:lnSpc>
                  <a:spcPct val="80000"/>
                </a:lnSpc>
                <a:spcBef>
                  <a:spcPct val="50000"/>
                </a:spcBef>
              </a:pPr>
              <a:r>
                <a:rPr lang="en-GB" altLang="en-US" sz="1600" dirty="0">
                  <a:solidFill>
                    <a:schemeClr val="bg2"/>
                  </a:solidFill>
                </a:rPr>
                <a:t>Pyrexia</a:t>
              </a:r>
            </a:p>
            <a:p>
              <a:pPr>
                <a:lnSpc>
                  <a:spcPct val="80000"/>
                </a:lnSpc>
                <a:spcBef>
                  <a:spcPct val="50000"/>
                </a:spcBef>
              </a:pPr>
              <a:r>
                <a:rPr lang="en-GB" altLang="en-US" sz="1600" dirty="0">
                  <a:solidFill>
                    <a:srgbClr val="FF0000"/>
                  </a:solidFill>
                </a:rPr>
                <a:t>Pregnancy</a:t>
              </a:r>
            </a:p>
            <a:p>
              <a:pPr>
                <a:lnSpc>
                  <a:spcPct val="80000"/>
                </a:lnSpc>
                <a:spcBef>
                  <a:spcPct val="50000"/>
                </a:spcBef>
              </a:pPr>
              <a:r>
                <a:rPr lang="en-GB" altLang="en-US" sz="1600" dirty="0">
                  <a:solidFill>
                    <a:srgbClr val="FF0000"/>
                  </a:solidFill>
                </a:rPr>
                <a:t>Menstrual cycle - luteal phase</a:t>
              </a:r>
            </a:p>
            <a:p>
              <a:pPr>
                <a:lnSpc>
                  <a:spcPct val="80000"/>
                </a:lnSpc>
                <a:spcBef>
                  <a:spcPct val="50000"/>
                </a:spcBef>
              </a:pPr>
              <a:r>
                <a:rPr lang="en-GB" altLang="en-US" sz="1600" dirty="0">
                  <a:solidFill>
                    <a:srgbClr val="FF0000"/>
                  </a:solidFill>
                </a:rPr>
                <a:t>Menopause</a:t>
              </a:r>
            </a:p>
          </p:txBody>
        </p:sp>
        <p:sp>
          <p:nvSpPr>
            <p:cNvPr id="32781" name="Line 22"/>
            <p:cNvSpPr>
              <a:spLocks noChangeShapeType="1"/>
            </p:cNvSpPr>
            <p:nvPr/>
          </p:nvSpPr>
          <p:spPr bwMode="auto">
            <a:xfrm>
              <a:off x="1519" y="2387"/>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2782" name="Text Box 5"/>
            <p:cNvSpPr txBox="1">
              <a:spLocks noChangeArrowheads="1"/>
            </p:cNvSpPr>
            <p:nvPr/>
          </p:nvSpPr>
          <p:spPr bwMode="auto">
            <a:xfrm>
              <a:off x="249" y="1501"/>
              <a:ext cx="1296" cy="418"/>
            </a:xfrm>
            <a:prstGeom prst="rect">
              <a:avLst/>
            </a:prstGeom>
            <a:solidFill>
              <a:srgbClr val="D0E9E8"/>
            </a:solidFill>
            <a:ln w="9525" algn="ctr">
              <a:solidFill>
                <a:schemeClr val="tx1"/>
              </a:solidFill>
              <a:miter lim="800000"/>
              <a:headEnd/>
              <a:tailEnd/>
            </a:ln>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80000"/>
                </a:lnSpc>
                <a:spcBef>
                  <a:spcPct val="50000"/>
                </a:spcBef>
              </a:pPr>
              <a:r>
                <a:rPr lang="en-GB" altLang="en-US" sz="2000" b="1" dirty="0">
                  <a:solidFill>
                    <a:schemeClr val="bg2"/>
                  </a:solidFill>
                </a:rPr>
                <a:t>Personality:</a:t>
              </a:r>
            </a:p>
            <a:p>
              <a:pPr>
                <a:lnSpc>
                  <a:spcPct val="80000"/>
                </a:lnSpc>
                <a:spcBef>
                  <a:spcPct val="50000"/>
                </a:spcBef>
              </a:pPr>
              <a:r>
                <a:rPr lang="en-GB" altLang="en-US" sz="1600" dirty="0">
                  <a:solidFill>
                    <a:srgbClr val="FF0000"/>
                  </a:solidFill>
                </a:rPr>
                <a:t>Traits - Type A</a:t>
              </a:r>
            </a:p>
          </p:txBody>
        </p:sp>
        <p:sp>
          <p:nvSpPr>
            <p:cNvPr id="32783" name="Text Box 9"/>
            <p:cNvSpPr txBox="1">
              <a:spLocks noChangeArrowheads="1"/>
            </p:cNvSpPr>
            <p:nvPr/>
          </p:nvSpPr>
          <p:spPr bwMode="auto">
            <a:xfrm>
              <a:off x="240" y="2096"/>
              <a:ext cx="1296" cy="926"/>
            </a:xfrm>
            <a:prstGeom prst="rect">
              <a:avLst/>
            </a:prstGeom>
            <a:solidFill>
              <a:srgbClr val="D0E9E8"/>
            </a:solidFill>
            <a:ln w="9525" algn="ctr">
              <a:solidFill>
                <a:schemeClr val="tx1"/>
              </a:solidFill>
              <a:miter lim="800000"/>
              <a:headEnd/>
              <a:tailEnd/>
            </a:ln>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80000"/>
                </a:lnSpc>
                <a:spcBef>
                  <a:spcPct val="50000"/>
                </a:spcBef>
              </a:pPr>
              <a:r>
                <a:rPr lang="en-GB" altLang="en-US" sz="2000" b="1" dirty="0">
                  <a:solidFill>
                    <a:schemeClr val="bg2"/>
                  </a:solidFill>
                </a:rPr>
                <a:t>Chronic Respiratory Disorders:</a:t>
              </a:r>
            </a:p>
            <a:p>
              <a:pPr>
                <a:lnSpc>
                  <a:spcPct val="80000"/>
                </a:lnSpc>
                <a:spcBef>
                  <a:spcPct val="50000"/>
                </a:spcBef>
              </a:pPr>
              <a:r>
                <a:rPr lang="en-GB" altLang="en-US" sz="1600" dirty="0">
                  <a:solidFill>
                    <a:schemeClr val="bg2"/>
                  </a:solidFill>
                </a:rPr>
                <a:t>Asthma          C</a:t>
              </a:r>
              <a:r>
                <a:rPr lang="en-US" altLang="en-US" sz="1600" dirty="0">
                  <a:solidFill>
                    <a:schemeClr val="bg2"/>
                  </a:solidFill>
                </a:rPr>
                <a:t>OPD</a:t>
              </a:r>
              <a:endParaRPr lang="en-GB" altLang="en-US" sz="1600" dirty="0">
                <a:solidFill>
                  <a:schemeClr val="bg2"/>
                </a:solidFill>
              </a:endParaRPr>
            </a:p>
            <a:p>
              <a:pPr>
                <a:lnSpc>
                  <a:spcPct val="80000"/>
                </a:lnSpc>
                <a:spcBef>
                  <a:spcPct val="50000"/>
                </a:spcBef>
              </a:pPr>
              <a:r>
                <a:rPr lang="en-GB" altLang="en-US" sz="1600" dirty="0" err="1">
                  <a:solidFill>
                    <a:schemeClr val="bg2"/>
                  </a:solidFill>
                </a:rPr>
                <a:t>Bronchiectas</a:t>
              </a:r>
              <a:r>
                <a:rPr lang="en-US" altLang="en-US" sz="1600" dirty="0">
                  <a:solidFill>
                    <a:schemeClr val="bg2"/>
                  </a:solidFill>
                </a:rPr>
                <a:t>is    CF</a:t>
              </a:r>
            </a:p>
          </p:txBody>
        </p:sp>
        <p:sp>
          <p:nvSpPr>
            <p:cNvPr id="32784" name="Line 23"/>
            <p:cNvSpPr>
              <a:spLocks noChangeShapeType="1"/>
            </p:cNvSpPr>
            <p:nvPr/>
          </p:nvSpPr>
          <p:spPr bwMode="auto">
            <a:xfrm flipH="1">
              <a:off x="4046" y="2215"/>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2785" name="Line 24"/>
            <p:cNvSpPr>
              <a:spLocks noChangeShapeType="1"/>
            </p:cNvSpPr>
            <p:nvPr/>
          </p:nvSpPr>
          <p:spPr bwMode="auto">
            <a:xfrm>
              <a:off x="3068" y="2042"/>
              <a:ext cx="0" cy="1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2786" name="Line 25"/>
            <p:cNvSpPr>
              <a:spLocks noChangeShapeType="1"/>
            </p:cNvSpPr>
            <p:nvPr/>
          </p:nvSpPr>
          <p:spPr bwMode="auto">
            <a:xfrm flipV="1">
              <a:off x="3606" y="2568"/>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2787" name="Text Box 11"/>
            <p:cNvSpPr txBox="1">
              <a:spLocks noChangeArrowheads="1"/>
            </p:cNvSpPr>
            <p:nvPr/>
          </p:nvSpPr>
          <p:spPr bwMode="auto">
            <a:xfrm>
              <a:off x="3379" y="2738"/>
              <a:ext cx="2208" cy="1221"/>
            </a:xfrm>
            <a:prstGeom prst="rect">
              <a:avLst/>
            </a:prstGeom>
            <a:solidFill>
              <a:srgbClr val="D0E9E8"/>
            </a:solidFill>
            <a:ln w="9525" algn="ctr">
              <a:solidFill>
                <a:schemeClr val="tx1"/>
              </a:solidFill>
              <a:miter lim="800000"/>
              <a:headEnd/>
              <a:tailEnd/>
            </a:ln>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80000"/>
                </a:lnSpc>
                <a:spcBef>
                  <a:spcPct val="50000"/>
                </a:spcBef>
              </a:pPr>
              <a:r>
                <a:rPr lang="en-GB" altLang="en-US" sz="2000" b="1" dirty="0">
                  <a:solidFill>
                    <a:schemeClr val="bg2"/>
                  </a:solidFill>
                </a:rPr>
                <a:t>Organic Disorders:</a:t>
              </a:r>
            </a:p>
            <a:p>
              <a:pPr>
                <a:lnSpc>
                  <a:spcPct val="80000"/>
                </a:lnSpc>
                <a:spcBef>
                  <a:spcPct val="50000"/>
                </a:spcBef>
              </a:pPr>
              <a:r>
                <a:rPr lang="en-GB" altLang="en-US" sz="1600" dirty="0">
                  <a:solidFill>
                    <a:schemeClr val="bg2"/>
                  </a:solidFill>
                </a:rPr>
                <a:t>Anaemia                 </a:t>
              </a:r>
              <a:r>
                <a:rPr lang="en-US" altLang="en-US" sz="1600" dirty="0">
                  <a:solidFill>
                    <a:schemeClr val="bg2"/>
                  </a:solidFill>
                </a:rPr>
                <a:t>PE</a:t>
              </a:r>
              <a:endParaRPr lang="en-GB" altLang="en-US" sz="1600" dirty="0">
                <a:solidFill>
                  <a:schemeClr val="bg2"/>
                </a:solidFill>
              </a:endParaRPr>
            </a:p>
            <a:p>
              <a:pPr>
                <a:lnSpc>
                  <a:spcPct val="80000"/>
                </a:lnSpc>
                <a:spcBef>
                  <a:spcPct val="50000"/>
                </a:spcBef>
              </a:pPr>
              <a:r>
                <a:rPr lang="en-GB" altLang="en-US" sz="1600" dirty="0">
                  <a:solidFill>
                    <a:schemeClr val="bg2"/>
                  </a:solidFill>
                </a:rPr>
                <a:t>Pneumonia             Cardiac Failure</a:t>
              </a:r>
            </a:p>
            <a:p>
              <a:pPr>
                <a:lnSpc>
                  <a:spcPct val="80000"/>
                </a:lnSpc>
                <a:spcBef>
                  <a:spcPct val="50000"/>
                </a:spcBef>
              </a:pPr>
              <a:r>
                <a:rPr lang="en-GB" altLang="en-US" sz="1600" dirty="0">
                  <a:solidFill>
                    <a:srgbClr val="FF0000"/>
                  </a:solidFill>
                </a:rPr>
                <a:t>Pain</a:t>
              </a:r>
              <a:r>
                <a:rPr lang="en-GB" altLang="en-US" sz="1600" dirty="0">
                  <a:solidFill>
                    <a:schemeClr val="bg2"/>
                  </a:solidFill>
                </a:rPr>
                <a:t>	               CNS disorder</a:t>
              </a:r>
            </a:p>
            <a:p>
              <a:pPr>
                <a:lnSpc>
                  <a:spcPct val="80000"/>
                </a:lnSpc>
                <a:spcBef>
                  <a:spcPct val="50000"/>
                </a:spcBef>
              </a:pPr>
              <a:r>
                <a:rPr lang="en-GB" altLang="en-US" sz="1600" dirty="0">
                  <a:solidFill>
                    <a:schemeClr val="bg2"/>
                  </a:solidFill>
                </a:rPr>
                <a:t>Hyperthyroid           </a:t>
              </a:r>
              <a:r>
                <a:rPr lang="en-GB" altLang="en-US" sz="1600" dirty="0">
                  <a:solidFill>
                    <a:srgbClr val="FF0000"/>
                  </a:solidFill>
                </a:rPr>
                <a:t>Posture </a:t>
              </a:r>
              <a:r>
                <a:rPr lang="en-GB" altLang="en-US" sz="1600" dirty="0">
                  <a:solidFill>
                    <a:schemeClr val="bg2"/>
                  </a:solidFill>
                </a:rPr>
                <a:t>                   </a:t>
              </a:r>
            </a:p>
            <a:p>
              <a:pPr>
                <a:lnSpc>
                  <a:spcPct val="80000"/>
                </a:lnSpc>
                <a:spcBef>
                  <a:spcPct val="50000"/>
                </a:spcBef>
              </a:pPr>
              <a:r>
                <a:rPr lang="en-GB" altLang="en-US" sz="1600" dirty="0" err="1">
                  <a:solidFill>
                    <a:schemeClr val="bg2"/>
                  </a:solidFill>
                </a:rPr>
                <a:t>Rhi</a:t>
              </a:r>
              <a:r>
                <a:rPr lang="en-US" altLang="en-US" sz="1600" dirty="0" err="1">
                  <a:solidFill>
                    <a:schemeClr val="bg2"/>
                  </a:solidFill>
                </a:rPr>
                <a:t>nosinusitis</a:t>
              </a:r>
              <a:endParaRPr lang="en-GB" altLang="en-US" sz="1600" dirty="0">
                <a:solidFill>
                  <a:schemeClr val="bg2"/>
                </a:solidFill>
              </a:endParaRPr>
            </a:p>
          </p:txBody>
        </p:sp>
      </p:grpSp>
    </p:spTree>
    <p:extLst>
      <p:ext uri="{BB962C8B-B14F-4D97-AF65-F5344CB8AC3E}">
        <p14:creationId xmlns:p14="http://schemas.microsoft.com/office/powerpoint/2010/main" val="3538587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a:bodyPr>
          <a:lstStyle/>
          <a:p>
            <a:r>
              <a:rPr lang="en-GB" altLang="en-US" dirty="0"/>
              <a:t>Prevalence of disordered breathing</a:t>
            </a:r>
          </a:p>
        </p:txBody>
      </p:sp>
      <p:sp>
        <p:nvSpPr>
          <p:cNvPr id="34819" name="Content Placeholder 2"/>
          <p:cNvSpPr>
            <a:spLocks noGrp="1"/>
          </p:cNvSpPr>
          <p:nvPr>
            <p:ph idx="1"/>
          </p:nvPr>
        </p:nvSpPr>
        <p:spPr>
          <a:xfrm>
            <a:off x="457200" y="1628775"/>
            <a:ext cx="8229600" cy="4525963"/>
          </a:xfrm>
        </p:spPr>
        <p:txBody>
          <a:bodyPr>
            <a:normAutofit/>
          </a:bodyPr>
          <a:lstStyle/>
          <a:p>
            <a:r>
              <a:rPr lang="en-GB" altLang="en-US" sz="2800" dirty="0"/>
              <a:t>VERY difficult to assess</a:t>
            </a:r>
          </a:p>
          <a:p>
            <a:r>
              <a:rPr lang="en-GB" altLang="en-US" sz="2800" dirty="0"/>
              <a:t>No definitive test/diagnosis</a:t>
            </a:r>
          </a:p>
          <a:p>
            <a:r>
              <a:rPr lang="en-GB" altLang="en-US" sz="2800" dirty="0"/>
              <a:t>Poor understanding in general medical practice, underdiagnosed</a:t>
            </a:r>
          </a:p>
          <a:p>
            <a:r>
              <a:rPr lang="en-GB" altLang="en-US" sz="2800" dirty="0"/>
              <a:t>Research in general population (adults) estimates 6-10% (various studies)</a:t>
            </a:r>
          </a:p>
          <a:p>
            <a:r>
              <a:rPr lang="en-GB" altLang="en-US" sz="2800" dirty="0"/>
              <a:t>Research in Asthma (adults) suggests up to 30% </a:t>
            </a:r>
            <a:r>
              <a:rPr lang="en-GB" altLang="en-US" sz="1800" dirty="0"/>
              <a:t>(Thomas et al, 2001) </a:t>
            </a:r>
          </a:p>
          <a:p>
            <a:r>
              <a:rPr lang="en-GB" altLang="en-US" sz="2800" dirty="0">
                <a:solidFill>
                  <a:srgbClr val="FF0000"/>
                </a:solidFill>
              </a:rPr>
              <a:t>Adults 3-7:1 </a:t>
            </a:r>
            <a:r>
              <a:rPr lang="en-GB" altLang="en-US" sz="2800" dirty="0" err="1">
                <a:solidFill>
                  <a:srgbClr val="FF0000"/>
                </a:solidFill>
              </a:rPr>
              <a:t>Female:Male</a:t>
            </a:r>
            <a:endParaRPr lang="en-GB" altLang="en-US" dirty="0">
              <a:solidFill>
                <a:srgbClr val="FF0000"/>
              </a:solidFill>
            </a:endParaRPr>
          </a:p>
        </p:txBody>
      </p:sp>
    </p:spTree>
    <p:extLst>
      <p:ext uri="{BB962C8B-B14F-4D97-AF65-F5344CB8AC3E}">
        <p14:creationId xmlns:p14="http://schemas.microsoft.com/office/powerpoint/2010/main" val="941202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468313" y="188913"/>
            <a:ext cx="8229600" cy="1143000"/>
          </a:xfrm>
        </p:spPr>
        <p:txBody>
          <a:bodyPr>
            <a:normAutofit fontScale="90000"/>
          </a:bodyPr>
          <a:lstStyle/>
          <a:p>
            <a:pPr eaLnBrk="1" hangingPunct="1"/>
            <a:br>
              <a:rPr lang="en-GB" altLang="en-US" sz="4000" dirty="0"/>
            </a:br>
            <a:r>
              <a:rPr lang="en-GB" altLang="en-US" b="1" u="sng" dirty="0"/>
              <a:t>You may have an abnormal breathing  pattern if</a:t>
            </a:r>
            <a:r>
              <a:rPr lang="en-GB" altLang="en-US" b="1" dirty="0"/>
              <a:t>…</a:t>
            </a:r>
          </a:p>
        </p:txBody>
      </p:sp>
      <p:sp>
        <p:nvSpPr>
          <p:cNvPr id="43011" name="Rectangle 3"/>
          <p:cNvSpPr>
            <a:spLocks noGrp="1" noChangeArrowheads="1"/>
          </p:cNvSpPr>
          <p:nvPr>
            <p:ph type="body" idx="4294967295"/>
          </p:nvPr>
        </p:nvSpPr>
        <p:spPr>
          <a:xfrm>
            <a:off x="539750" y="2133600"/>
            <a:ext cx="8229600" cy="4525963"/>
          </a:xfrm>
        </p:spPr>
        <p:txBody>
          <a:bodyPr>
            <a:normAutofit fontScale="92500" lnSpcReduction="20000"/>
          </a:bodyPr>
          <a:lstStyle/>
          <a:p>
            <a:pPr eaLnBrk="1" hangingPunct="1"/>
            <a:r>
              <a:rPr lang="en-GB" altLang="en-US" dirty="0"/>
              <a:t>Disproportionate breathlessness compared to objective/no lung or heart disease </a:t>
            </a:r>
          </a:p>
          <a:p>
            <a:pPr eaLnBrk="1" hangingPunct="1"/>
            <a:r>
              <a:rPr lang="en-GB" altLang="en-US" dirty="0"/>
              <a:t>Breathlessness not responding to medical optimisation</a:t>
            </a:r>
          </a:p>
          <a:p>
            <a:pPr eaLnBrk="1" hangingPunct="1"/>
            <a:r>
              <a:rPr lang="en-GB" altLang="en-US" dirty="0"/>
              <a:t>Long recovery times despite good oxygen saturations</a:t>
            </a:r>
          </a:p>
          <a:p>
            <a:pPr eaLnBrk="1" hangingPunct="1"/>
            <a:r>
              <a:rPr lang="en-GB" altLang="en-US" dirty="0"/>
              <a:t>Unexplained dry cough/throat clearing</a:t>
            </a:r>
          </a:p>
          <a:p>
            <a:pPr eaLnBrk="1" hangingPunct="1"/>
            <a:r>
              <a:rPr lang="en-GB" altLang="en-US" dirty="0"/>
              <a:t>Other symptoms of disordered breathing</a:t>
            </a:r>
          </a:p>
          <a:p>
            <a:pPr eaLnBrk="1" hangingPunct="1"/>
            <a:r>
              <a:rPr lang="en-GB" altLang="en-US" dirty="0"/>
              <a:t>Struggling with breathing/projecting voice when singing</a:t>
            </a:r>
          </a:p>
          <a:p>
            <a:pPr eaLnBrk="1" hangingPunct="1"/>
            <a:endParaRPr lang="en-GB" altLang="en-US" sz="3600" dirty="0"/>
          </a:p>
        </p:txBody>
      </p:sp>
    </p:spTree>
    <p:extLst>
      <p:ext uri="{BB962C8B-B14F-4D97-AF65-F5344CB8AC3E}">
        <p14:creationId xmlns:p14="http://schemas.microsoft.com/office/powerpoint/2010/main" val="206586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73038"/>
            <a:ext cx="8229600" cy="1143000"/>
          </a:xfrm>
        </p:spPr>
        <p:txBody>
          <a:bodyPr/>
          <a:lstStyle/>
          <a:p>
            <a:r>
              <a:rPr lang="en-GB" altLang="en-US" sz="6000" dirty="0"/>
              <a:t>Signs and symptoms</a:t>
            </a:r>
          </a:p>
        </p:txBody>
      </p:sp>
      <p:sp>
        <p:nvSpPr>
          <p:cNvPr id="48131" name="Content Placeholder 2"/>
          <p:cNvSpPr>
            <a:spLocks noGrp="1"/>
          </p:cNvSpPr>
          <p:nvPr>
            <p:ph idx="1"/>
          </p:nvPr>
        </p:nvSpPr>
        <p:spPr/>
        <p:txBody>
          <a:bodyPr>
            <a:normAutofit fontScale="92500"/>
          </a:bodyPr>
          <a:lstStyle/>
          <a:p>
            <a:r>
              <a:rPr lang="en-GB" altLang="en-US" sz="2000" dirty="0"/>
              <a:t>Shortness of breath (episodic, rest, on exertion, when talking/singing)</a:t>
            </a:r>
          </a:p>
          <a:p>
            <a:r>
              <a:rPr lang="en-GB" altLang="en-US" sz="2000" dirty="0"/>
              <a:t>Reduced exercise tolerance, SOB starting quickly with exertion</a:t>
            </a:r>
          </a:p>
          <a:p>
            <a:r>
              <a:rPr lang="en-GB" altLang="en-US" sz="2000" dirty="0"/>
              <a:t>Air hunger (difficulty getting the air in)</a:t>
            </a:r>
          </a:p>
          <a:p>
            <a:r>
              <a:rPr lang="en-GB" altLang="en-US" sz="2000" dirty="0"/>
              <a:t>Sighing</a:t>
            </a:r>
          </a:p>
          <a:p>
            <a:r>
              <a:rPr lang="en-GB" altLang="en-US" sz="2000" dirty="0"/>
              <a:t>Yawning</a:t>
            </a:r>
          </a:p>
          <a:p>
            <a:r>
              <a:rPr lang="en-GB" altLang="en-US" sz="2000" dirty="0"/>
              <a:t>Chest pain/discomfort (central/band around chest)</a:t>
            </a:r>
          </a:p>
          <a:p>
            <a:r>
              <a:rPr lang="en-GB" altLang="en-US" sz="2000" dirty="0"/>
              <a:t>Noisy breathing</a:t>
            </a:r>
          </a:p>
          <a:p>
            <a:r>
              <a:rPr lang="en-GB" altLang="en-US" sz="2000" dirty="0"/>
              <a:t>Sensation of throat closing</a:t>
            </a:r>
          </a:p>
          <a:p>
            <a:r>
              <a:rPr lang="en-GB" altLang="en-US" sz="2000" dirty="0"/>
              <a:t>Few nocturnal symptoms</a:t>
            </a:r>
          </a:p>
          <a:p>
            <a:r>
              <a:rPr lang="en-GB" altLang="en-US" sz="2000" dirty="0"/>
              <a:t>Sympathetic NS symptoms</a:t>
            </a:r>
          </a:p>
          <a:p>
            <a:endParaRPr lang="en-GB" altLang="en-US" sz="2000" dirty="0"/>
          </a:p>
          <a:p>
            <a:r>
              <a:rPr lang="en-GB" altLang="en-US" sz="2000" dirty="0"/>
              <a:t>***You may be fine during every day life and rehearsals but experience problems during performances/competition due to nerves/adrenaline rush</a:t>
            </a:r>
          </a:p>
        </p:txBody>
      </p:sp>
    </p:spTree>
    <p:extLst>
      <p:ext uri="{BB962C8B-B14F-4D97-AF65-F5344CB8AC3E}">
        <p14:creationId xmlns:p14="http://schemas.microsoft.com/office/powerpoint/2010/main" val="265206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p:txBody>
          <a:bodyPr/>
          <a:lstStyle/>
          <a:p>
            <a:pPr eaLnBrk="1" hangingPunct="1"/>
            <a:r>
              <a:rPr lang="en-GB" altLang="en-US" sz="6000" dirty="0"/>
              <a:t>Disordered breathing</a:t>
            </a:r>
          </a:p>
        </p:txBody>
      </p:sp>
      <p:sp>
        <p:nvSpPr>
          <p:cNvPr id="49155" name="Rectangle 3"/>
          <p:cNvSpPr>
            <a:spLocks noGrp="1" noChangeArrowheads="1"/>
          </p:cNvSpPr>
          <p:nvPr>
            <p:ph type="body" idx="4294967295"/>
          </p:nvPr>
        </p:nvSpPr>
        <p:spPr/>
        <p:txBody>
          <a:bodyPr>
            <a:normAutofit/>
          </a:bodyPr>
          <a:lstStyle/>
          <a:p>
            <a:pPr eaLnBrk="1" hangingPunct="1">
              <a:lnSpc>
                <a:spcPct val="80000"/>
              </a:lnSpc>
            </a:pPr>
            <a:r>
              <a:rPr lang="en-GB" altLang="en-US" dirty="0"/>
              <a:t>Breathing pattern</a:t>
            </a:r>
          </a:p>
          <a:p>
            <a:pPr lvl="1" eaLnBrk="1" hangingPunct="1">
              <a:lnSpc>
                <a:spcPct val="80000"/>
              </a:lnSpc>
            </a:pPr>
            <a:r>
              <a:rPr lang="en-GB" altLang="en-US" sz="2400" dirty="0"/>
              <a:t>Mouth breathing</a:t>
            </a:r>
          </a:p>
          <a:p>
            <a:pPr lvl="1" eaLnBrk="1" hangingPunct="1">
              <a:lnSpc>
                <a:spcPct val="80000"/>
              </a:lnSpc>
            </a:pPr>
            <a:r>
              <a:rPr lang="en-GB" altLang="en-US" sz="2400" dirty="0"/>
              <a:t>Frequent sighs +/- yawns</a:t>
            </a:r>
          </a:p>
          <a:p>
            <a:pPr lvl="1" eaLnBrk="1" hangingPunct="1">
              <a:lnSpc>
                <a:spcPct val="80000"/>
              </a:lnSpc>
            </a:pPr>
            <a:r>
              <a:rPr lang="en-GB" altLang="en-US" sz="2400" dirty="0"/>
              <a:t>Variable pattern </a:t>
            </a:r>
          </a:p>
          <a:p>
            <a:pPr lvl="1" eaLnBrk="1" hangingPunct="1">
              <a:lnSpc>
                <a:spcPct val="80000"/>
              </a:lnSpc>
            </a:pPr>
            <a:r>
              <a:rPr lang="en-GB" altLang="en-US" sz="2400" dirty="0"/>
              <a:t>Noisy (especially exhalation)</a:t>
            </a:r>
          </a:p>
          <a:p>
            <a:pPr lvl="1" eaLnBrk="1" hangingPunct="1">
              <a:lnSpc>
                <a:spcPct val="80000"/>
              </a:lnSpc>
            </a:pPr>
            <a:r>
              <a:rPr lang="en-GB" altLang="en-US" sz="2400" dirty="0"/>
              <a:t>Upper chest expansion dominance</a:t>
            </a:r>
          </a:p>
          <a:p>
            <a:pPr lvl="1" eaLnBrk="1" hangingPunct="1">
              <a:lnSpc>
                <a:spcPct val="80000"/>
              </a:lnSpc>
            </a:pPr>
            <a:r>
              <a:rPr lang="en-GB" altLang="en-US" sz="2400" dirty="0"/>
              <a:t>Increased depth +/- rate of breathing</a:t>
            </a:r>
          </a:p>
          <a:p>
            <a:pPr eaLnBrk="1" hangingPunct="1">
              <a:lnSpc>
                <a:spcPct val="80000"/>
              </a:lnSpc>
            </a:pPr>
            <a:r>
              <a:rPr lang="en-GB" altLang="en-US" dirty="0"/>
              <a:t>May be normal at rest but very abnormal on exertion, when talking/singing</a:t>
            </a:r>
          </a:p>
          <a:p>
            <a:pPr eaLnBrk="1" hangingPunct="1">
              <a:lnSpc>
                <a:spcPct val="80000"/>
              </a:lnSpc>
            </a:pPr>
            <a:r>
              <a:rPr lang="en-GB" altLang="en-US" dirty="0"/>
              <a:t>Dry cough/ throat clearing</a:t>
            </a:r>
          </a:p>
        </p:txBody>
      </p:sp>
    </p:spTree>
    <p:extLst>
      <p:ext uri="{BB962C8B-B14F-4D97-AF65-F5344CB8AC3E}">
        <p14:creationId xmlns:p14="http://schemas.microsoft.com/office/powerpoint/2010/main" val="3690567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A18AA6-8632-439B-A154-1CC175569DE6}"/>
              </a:ext>
            </a:extLst>
          </p:cNvPr>
          <p:cNvSpPr>
            <a:spLocks noGrp="1"/>
          </p:cNvSpPr>
          <p:nvPr>
            <p:ph type="title"/>
          </p:nvPr>
        </p:nvSpPr>
        <p:spPr/>
        <p:txBody>
          <a:bodyPr/>
          <a:lstStyle/>
          <a:p>
            <a:r>
              <a:rPr lang="en-GB" dirty="0"/>
              <a:t>Aims</a:t>
            </a:r>
          </a:p>
        </p:txBody>
      </p:sp>
      <p:sp>
        <p:nvSpPr>
          <p:cNvPr id="5" name="Content Placeholder 4">
            <a:extLst>
              <a:ext uri="{FF2B5EF4-FFF2-40B4-BE49-F238E27FC236}">
                <a16:creationId xmlns:a16="http://schemas.microsoft.com/office/drawing/2014/main" id="{B003535D-8491-4350-BA6C-69EA6188B61A}"/>
              </a:ext>
            </a:extLst>
          </p:cNvPr>
          <p:cNvSpPr>
            <a:spLocks noGrp="1"/>
          </p:cNvSpPr>
          <p:nvPr>
            <p:ph idx="1"/>
          </p:nvPr>
        </p:nvSpPr>
        <p:spPr/>
        <p:txBody>
          <a:bodyPr/>
          <a:lstStyle/>
          <a:p>
            <a:r>
              <a:rPr lang="en-GB" dirty="0"/>
              <a:t>Normal breathing pattern</a:t>
            </a:r>
          </a:p>
          <a:p>
            <a:r>
              <a:rPr lang="en-GB" dirty="0"/>
              <a:t>Disordered breathing pattern</a:t>
            </a:r>
          </a:p>
          <a:p>
            <a:r>
              <a:rPr lang="en-GB" dirty="0"/>
              <a:t>How to recognise and correct a disordered breathing pattern</a:t>
            </a:r>
          </a:p>
          <a:p>
            <a:r>
              <a:rPr lang="en-GB" dirty="0"/>
              <a:t>Considerations for singing</a:t>
            </a:r>
          </a:p>
          <a:p>
            <a:endParaRPr lang="en-GB" dirty="0"/>
          </a:p>
        </p:txBody>
      </p:sp>
    </p:spTree>
    <p:extLst>
      <p:ext uri="{BB962C8B-B14F-4D97-AF65-F5344CB8AC3E}">
        <p14:creationId xmlns:p14="http://schemas.microsoft.com/office/powerpoint/2010/main" val="1362749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Study</a:t>
            </a:r>
          </a:p>
        </p:txBody>
      </p:sp>
      <p:sp>
        <p:nvSpPr>
          <p:cNvPr id="3" name="Content Placeholder 2"/>
          <p:cNvSpPr>
            <a:spLocks noGrp="1"/>
          </p:cNvSpPr>
          <p:nvPr>
            <p:ph idx="1"/>
          </p:nvPr>
        </p:nvSpPr>
        <p:spPr/>
        <p:txBody>
          <a:bodyPr>
            <a:normAutofit/>
          </a:bodyPr>
          <a:lstStyle/>
          <a:p>
            <a:r>
              <a:rPr lang="en-GB" dirty="0"/>
              <a:t>42 year old woman</a:t>
            </a:r>
          </a:p>
          <a:p>
            <a:r>
              <a:rPr lang="en-GB" dirty="0"/>
              <a:t>Referred for respiratory physiotherapy assessment with increasing shortness of breath</a:t>
            </a:r>
          </a:p>
          <a:p>
            <a:r>
              <a:rPr lang="en-GB" dirty="0"/>
              <a:t>Sings in a band, increasing struggling with singing due to shortness of breath and weak voice</a:t>
            </a:r>
          </a:p>
          <a:p>
            <a:r>
              <a:rPr lang="en-GB" dirty="0"/>
              <a:t>All heart and lung tests normal</a:t>
            </a:r>
          </a:p>
        </p:txBody>
      </p:sp>
    </p:spTree>
    <p:extLst>
      <p:ext uri="{BB962C8B-B14F-4D97-AF65-F5344CB8AC3E}">
        <p14:creationId xmlns:p14="http://schemas.microsoft.com/office/powerpoint/2010/main" val="499104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Study</a:t>
            </a:r>
          </a:p>
        </p:txBody>
      </p:sp>
      <p:sp>
        <p:nvSpPr>
          <p:cNvPr id="3" name="Content Placeholder 2"/>
          <p:cNvSpPr>
            <a:spLocks noGrp="1"/>
          </p:cNvSpPr>
          <p:nvPr>
            <p:ph idx="1"/>
          </p:nvPr>
        </p:nvSpPr>
        <p:spPr/>
        <p:txBody>
          <a:bodyPr>
            <a:normAutofit fontScale="92500" lnSpcReduction="10000"/>
          </a:bodyPr>
          <a:lstStyle/>
          <a:p>
            <a:pPr marL="0" indent="0">
              <a:buNone/>
            </a:pPr>
            <a:r>
              <a:rPr lang="en-GB" sz="2200" dirty="0"/>
              <a:t>On assessment</a:t>
            </a:r>
          </a:p>
          <a:p>
            <a:r>
              <a:rPr lang="en-GB" sz="2200" dirty="0"/>
              <a:t>Shortness of breath (SOB) on exertion main problem </a:t>
            </a:r>
          </a:p>
          <a:p>
            <a:r>
              <a:rPr lang="en-GB" sz="2200" dirty="0"/>
              <a:t>Struggling to complete longer lines when singing</a:t>
            </a:r>
          </a:p>
          <a:p>
            <a:r>
              <a:rPr lang="en-GB" sz="2200" dirty="0"/>
              <a:t>Struggling to project voice when singing</a:t>
            </a:r>
          </a:p>
          <a:p>
            <a:r>
              <a:rPr lang="en-GB" sz="2200" dirty="0"/>
              <a:t>Sore throat after singing</a:t>
            </a:r>
          </a:p>
          <a:p>
            <a:r>
              <a:rPr lang="en-GB" sz="2200" dirty="0"/>
              <a:t>All problems with singing worse with gigs</a:t>
            </a:r>
          </a:p>
          <a:p>
            <a:r>
              <a:rPr lang="en-GB" sz="2200" dirty="0"/>
              <a:t>Throat clearing all day on and off, dry irritable cough after a lot of singing</a:t>
            </a:r>
          </a:p>
          <a:p>
            <a:pPr marL="342900" lvl="1" indent="-342900">
              <a:buFont typeface="Arial" pitchFamily="34" charset="0"/>
              <a:buChar char="•"/>
            </a:pPr>
            <a:r>
              <a:rPr lang="en-GB" altLang="en-US" sz="2200" dirty="0">
                <a:cs typeface="Arial" pitchFamily="34" charset="0"/>
              </a:rPr>
              <a:t>Chest pain, dizzy, light headed, headaches, palpitations, blurred vision, abdominal bloating, numbness in lips and both hands, stressed, low in mood, tearful</a:t>
            </a:r>
          </a:p>
          <a:p>
            <a:pPr marL="342900" lvl="1" indent="-342900">
              <a:buFont typeface="Arial" pitchFamily="34" charset="0"/>
              <a:buChar char="•"/>
            </a:pPr>
            <a:r>
              <a:rPr lang="en-GB" altLang="en-US" sz="2400" dirty="0">
                <a:cs typeface="Arial" pitchFamily="34" charset="0"/>
              </a:rPr>
              <a:t>Upper chest wall dominant chest expansion, mouth breathing, sighs+++, throat clearing ++</a:t>
            </a:r>
          </a:p>
          <a:p>
            <a:pPr marL="342900" lvl="1" indent="-342900">
              <a:buFont typeface="Arial" pitchFamily="34" charset="0"/>
              <a:buChar char="•"/>
            </a:pPr>
            <a:r>
              <a:rPr lang="en-GB" altLang="en-US" sz="2400" dirty="0">
                <a:cs typeface="Arial" pitchFamily="34" charset="0"/>
              </a:rPr>
              <a:t>Air hunger after 3 nose breaths</a:t>
            </a:r>
          </a:p>
          <a:p>
            <a:pPr marL="342900" lvl="1" indent="-342900">
              <a:buFont typeface="Arial" pitchFamily="34" charset="0"/>
              <a:buChar char="•"/>
            </a:pPr>
            <a:endParaRPr lang="en-GB" altLang="en-US" sz="2200" dirty="0">
              <a:cs typeface="Arial" pitchFamily="34" charset="0"/>
            </a:endParaRPr>
          </a:p>
          <a:p>
            <a:endParaRPr lang="en-GB" dirty="0"/>
          </a:p>
          <a:p>
            <a:endParaRPr lang="en-GB" dirty="0"/>
          </a:p>
          <a:p>
            <a:endParaRPr lang="en-GB" dirty="0"/>
          </a:p>
        </p:txBody>
      </p:sp>
    </p:spTree>
    <p:extLst>
      <p:ext uri="{BB962C8B-B14F-4D97-AF65-F5344CB8AC3E}">
        <p14:creationId xmlns:p14="http://schemas.microsoft.com/office/powerpoint/2010/main" val="763675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Case Study - Treatment</a:t>
            </a:r>
          </a:p>
        </p:txBody>
      </p:sp>
      <p:sp>
        <p:nvSpPr>
          <p:cNvPr id="5" name="Content Placeholder 4"/>
          <p:cNvSpPr>
            <a:spLocks noGrp="1"/>
          </p:cNvSpPr>
          <p:nvPr>
            <p:ph idx="1"/>
          </p:nvPr>
        </p:nvSpPr>
        <p:spPr/>
        <p:txBody>
          <a:bodyPr/>
          <a:lstStyle/>
          <a:p>
            <a:pPr>
              <a:lnSpc>
                <a:spcPct val="90000"/>
              </a:lnSpc>
              <a:buNone/>
            </a:pPr>
            <a:r>
              <a:rPr lang="en-GB" altLang="en-US" sz="3600" dirty="0">
                <a:solidFill>
                  <a:srgbClr val="FF3300"/>
                </a:solidFill>
              </a:rPr>
              <a:t>Breathing pattern correction and       </a:t>
            </a:r>
          </a:p>
          <a:p>
            <a:pPr>
              <a:lnSpc>
                <a:spcPct val="90000"/>
              </a:lnSpc>
              <a:buNone/>
            </a:pPr>
            <a:r>
              <a:rPr lang="en-GB" altLang="en-US" sz="3600" dirty="0">
                <a:solidFill>
                  <a:srgbClr val="FF3300"/>
                </a:solidFill>
              </a:rPr>
              <a:t>re-education</a:t>
            </a:r>
          </a:p>
          <a:p>
            <a:pPr lvl="1">
              <a:lnSpc>
                <a:spcPct val="90000"/>
              </a:lnSpc>
            </a:pPr>
            <a:r>
              <a:rPr lang="en-GB" altLang="en-US" dirty="0">
                <a:solidFill>
                  <a:srgbClr val="FFFF00"/>
                </a:solidFill>
              </a:rPr>
              <a:t>Quiet breathing</a:t>
            </a:r>
          </a:p>
          <a:p>
            <a:pPr lvl="1">
              <a:lnSpc>
                <a:spcPct val="90000"/>
              </a:lnSpc>
            </a:pPr>
            <a:r>
              <a:rPr lang="en-GB" altLang="en-US" dirty="0">
                <a:solidFill>
                  <a:srgbClr val="FFFF00"/>
                </a:solidFill>
              </a:rPr>
              <a:t>Nose breathing – small, slow, regular breaths in and out through nose</a:t>
            </a:r>
          </a:p>
          <a:p>
            <a:pPr lvl="1">
              <a:lnSpc>
                <a:spcPct val="90000"/>
              </a:lnSpc>
            </a:pPr>
            <a:r>
              <a:rPr lang="en-GB" altLang="en-US" dirty="0">
                <a:solidFill>
                  <a:srgbClr val="FFFF00"/>
                </a:solidFill>
              </a:rPr>
              <a:t>Practise little and often </a:t>
            </a:r>
            <a:r>
              <a:rPr lang="en-GB" altLang="en-US" b="1" u="sng" dirty="0">
                <a:solidFill>
                  <a:srgbClr val="FFFF00"/>
                </a:solidFill>
              </a:rPr>
              <a:t>at rest</a:t>
            </a:r>
            <a:endParaRPr lang="en-GB" altLang="en-US" dirty="0">
              <a:solidFill>
                <a:srgbClr val="FFFF00"/>
              </a:solidFill>
            </a:endParaRPr>
          </a:p>
          <a:p>
            <a:pPr lvl="1">
              <a:lnSpc>
                <a:spcPct val="90000"/>
              </a:lnSpc>
            </a:pPr>
            <a:r>
              <a:rPr lang="en-GB" altLang="en-US" dirty="0"/>
              <a:t>Comfortable position</a:t>
            </a:r>
          </a:p>
          <a:p>
            <a:pPr lvl="1">
              <a:lnSpc>
                <a:spcPct val="90000"/>
              </a:lnSpc>
            </a:pPr>
            <a:r>
              <a:rPr lang="en-GB" altLang="en-US" dirty="0"/>
              <a:t>Relaxation</a:t>
            </a:r>
          </a:p>
        </p:txBody>
      </p:sp>
    </p:spTree>
    <p:extLst>
      <p:ext uri="{BB962C8B-B14F-4D97-AF65-F5344CB8AC3E}">
        <p14:creationId xmlns:p14="http://schemas.microsoft.com/office/powerpoint/2010/main" val="976320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Study - Treatment</a:t>
            </a:r>
          </a:p>
        </p:txBody>
      </p:sp>
      <p:sp>
        <p:nvSpPr>
          <p:cNvPr id="3" name="Content Placeholder 2"/>
          <p:cNvSpPr>
            <a:spLocks noGrp="1"/>
          </p:cNvSpPr>
          <p:nvPr>
            <p:ph idx="1"/>
          </p:nvPr>
        </p:nvSpPr>
        <p:spPr/>
        <p:txBody>
          <a:bodyPr/>
          <a:lstStyle/>
          <a:p>
            <a:pPr lvl="0" fontAlgn="base">
              <a:spcAft>
                <a:spcPct val="0"/>
              </a:spcAft>
              <a:buNone/>
            </a:pPr>
            <a:r>
              <a:rPr lang="en-GB" altLang="en-US" sz="4000" kern="0" dirty="0">
                <a:solidFill>
                  <a:srgbClr val="FF3300"/>
                </a:solidFill>
                <a:latin typeface="Arial"/>
              </a:rPr>
              <a:t>Reduce cough/throat clearing</a:t>
            </a:r>
            <a:endParaRPr lang="en-GB" altLang="en-US" kern="0" dirty="0">
              <a:solidFill>
                <a:srgbClr val="FFFFFF"/>
              </a:solidFill>
              <a:latin typeface="Arial"/>
            </a:endParaRPr>
          </a:p>
          <a:p>
            <a:pPr lvl="1" fontAlgn="base">
              <a:spcAft>
                <a:spcPct val="0"/>
              </a:spcAft>
              <a:buFontTx/>
              <a:buChar char="–"/>
            </a:pPr>
            <a:r>
              <a:rPr lang="en-GB" altLang="en-US" kern="0" dirty="0">
                <a:solidFill>
                  <a:srgbClr val="FFFFFF"/>
                </a:solidFill>
                <a:latin typeface="Arial"/>
              </a:rPr>
              <a:t>Nose breathing</a:t>
            </a:r>
          </a:p>
          <a:p>
            <a:pPr lvl="1" fontAlgn="base">
              <a:spcAft>
                <a:spcPct val="0"/>
              </a:spcAft>
              <a:buFontTx/>
              <a:buChar char="–"/>
            </a:pPr>
            <a:r>
              <a:rPr lang="en-GB" altLang="en-US" kern="0" dirty="0">
                <a:solidFill>
                  <a:srgbClr val="FFFFFF"/>
                </a:solidFill>
                <a:latin typeface="Arial"/>
              </a:rPr>
              <a:t>Sipping drinks</a:t>
            </a:r>
          </a:p>
          <a:p>
            <a:pPr lvl="1" fontAlgn="base">
              <a:spcAft>
                <a:spcPct val="0"/>
              </a:spcAft>
              <a:buFontTx/>
              <a:buChar char="–"/>
            </a:pPr>
            <a:r>
              <a:rPr lang="en-GB" altLang="en-US" kern="0" dirty="0">
                <a:solidFill>
                  <a:srgbClr val="FFFFFF"/>
                </a:solidFill>
                <a:latin typeface="Arial"/>
              </a:rPr>
              <a:t>Swallowing</a:t>
            </a:r>
          </a:p>
          <a:p>
            <a:pPr lvl="1" fontAlgn="base">
              <a:spcAft>
                <a:spcPct val="0"/>
              </a:spcAft>
              <a:buFontTx/>
              <a:buChar char="–"/>
            </a:pPr>
            <a:r>
              <a:rPr lang="en-GB" altLang="en-US" kern="0" dirty="0">
                <a:solidFill>
                  <a:srgbClr val="FFFFFF"/>
                </a:solidFill>
                <a:latin typeface="Arial"/>
              </a:rPr>
              <a:t>Sucking sweets</a:t>
            </a:r>
          </a:p>
          <a:p>
            <a:pPr lvl="1" fontAlgn="base">
              <a:spcAft>
                <a:spcPct val="0"/>
              </a:spcAft>
              <a:buFontTx/>
              <a:buChar char="–"/>
            </a:pPr>
            <a:r>
              <a:rPr lang="en-GB" altLang="en-US" kern="0" dirty="0">
                <a:solidFill>
                  <a:srgbClr val="FFFFFF"/>
                </a:solidFill>
                <a:latin typeface="Arial"/>
              </a:rPr>
              <a:t>Eating fruit</a:t>
            </a:r>
          </a:p>
          <a:p>
            <a:pPr lvl="1" fontAlgn="base">
              <a:spcAft>
                <a:spcPct val="0"/>
              </a:spcAft>
              <a:buFontTx/>
              <a:buChar char="–"/>
            </a:pPr>
            <a:r>
              <a:rPr lang="en-GB" altLang="en-US" kern="0" dirty="0">
                <a:solidFill>
                  <a:srgbClr val="FFFFFF"/>
                </a:solidFill>
                <a:latin typeface="Arial"/>
              </a:rPr>
              <a:t>Distraction</a:t>
            </a:r>
          </a:p>
          <a:p>
            <a:endParaRPr lang="en-GB" dirty="0"/>
          </a:p>
        </p:txBody>
      </p:sp>
    </p:spTree>
    <p:extLst>
      <p:ext uri="{BB962C8B-B14F-4D97-AF65-F5344CB8AC3E}">
        <p14:creationId xmlns:p14="http://schemas.microsoft.com/office/powerpoint/2010/main" val="2567325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Progression</a:t>
            </a:r>
          </a:p>
        </p:txBody>
      </p:sp>
      <p:sp>
        <p:nvSpPr>
          <p:cNvPr id="5" name="Content Placeholder 4"/>
          <p:cNvSpPr>
            <a:spLocks noGrp="1"/>
          </p:cNvSpPr>
          <p:nvPr>
            <p:ph idx="1"/>
          </p:nvPr>
        </p:nvSpPr>
        <p:spPr/>
        <p:txBody>
          <a:bodyPr>
            <a:normAutofit fontScale="77500" lnSpcReduction="20000"/>
          </a:bodyPr>
          <a:lstStyle/>
          <a:p>
            <a:r>
              <a:rPr lang="en-GB" dirty="0"/>
              <a:t>After 1 month</a:t>
            </a:r>
          </a:p>
          <a:p>
            <a:pPr lvl="1"/>
            <a:r>
              <a:rPr lang="en-GB" sz="3200" dirty="0"/>
              <a:t>Significantly less SOB</a:t>
            </a:r>
          </a:p>
          <a:p>
            <a:pPr lvl="1"/>
            <a:r>
              <a:rPr lang="en-GB" sz="3200" dirty="0"/>
              <a:t>Cough/throat clearing completely resolved</a:t>
            </a:r>
          </a:p>
          <a:p>
            <a:pPr lvl="1"/>
            <a:r>
              <a:rPr lang="en-GB" altLang="en-US" sz="3200" dirty="0">
                <a:cs typeface="Arial" pitchFamily="34" charset="0"/>
              </a:rPr>
              <a:t>Chest pain, palpitations, blurred vision, abdominal bloating, numbness in lips and both hands completely resolved</a:t>
            </a:r>
          </a:p>
          <a:p>
            <a:pPr lvl="1"/>
            <a:r>
              <a:rPr lang="en-GB" altLang="en-US" sz="3200" dirty="0">
                <a:cs typeface="Arial" pitchFamily="34" charset="0"/>
              </a:rPr>
              <a:t> Dizziness, light headedness, headaches much improved but still happening a little after singing rehearsals</a:t>
            </a:r>
          </a:p>
          <a:p>
            <a:pPr lvl="1"/>
            <a:r>
              <a:rPr lang="en-GB" altLang="en-US" sz="3200" dirty="0">
                <a:cs typeface="Arial" pitchFamily="34" charset="0"/>
              </a:rPr>
              <a:t>Breathing when singing a little better but still struggling to project voice</a:t>
            </a:r>
          </a:p>
          <a:p>
            <a:pPr lvl="1"/>
            <a:r>
              <a:rPr lang="en-GB" sz="3200" dirty="0">
                <a:cs typeface="Arial" pitchFamily="34" charset="0"/>
              </a:rPr>
              <a:t>Able to nose breathe at rest with no air hunger, mostly automatic. No sighs at all, pattern normal</a:t>
            </a:r>
            <a:endParaRPr lang="en-GB" sz="3200" dirty="0"/>
          </a:p>
        </p:txBody>
      </p:sp>
    </p:spTree>
    <p:extLst>
      <p:ext uri="{BB962C8B-B14F-4D97-AF65-F5344CB8AC3E}">
        <p14:creationId xmlns:p14="http://schemas.microsoft.com/office/powerpoint/2010/main" val="3410598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D8219-776F-4C80-85FB-78CA00D39304}"/>
              </a:ext>
            </a:extLst>
          </p:cNvPr>
          <p:cNvSpPr>
            <a:spLocks noGrp="1"/>
          </p:cNvSpPr>
          <p:nvPr>
            <p:ph type="title"/>
          </p:nvPr>
        </p:nvSpPr>
        <p:spPr/>
        <p:txBody>
          <a:bodyPr/>
          <a:lstStyle/>
          <a:p>
            <a:r>
              <a:rPr lang="en-GB" dirty="0"/>
              <a:t>Progression</a:t>
            </a:r>
          </a:p>
        </p:txBody>
      </p:sp>
      <p:sp>
        <p:nvSpPr>
          <p:cNvPr id="3" name="Content Placeholder 2">
            <a:extLst>
              <a:ext uri="{FF2B5EF4-FFF2-40B4-BE49-F238E27FC236}">
                <a16:creationId xmlns:a16="http://schemas.microsoft.com/office/drawing/2014/main" id="{D7DA2049-A6FC-40AC-8A73-CDFEFB8BD5E2}"/>
              </a:ext>
            </a:extLst>
          </p:cNvPr>
          <p:cNvSpPr>
            <a:spLocks noGrp="1"/>
          </p:cNvSpPr>
          <p:nvPr>
            <p:ph idx="1"/>
          </p:nvPr>
        </p:nvSpPr>
        <p:spPr/>
        <p:txBody>
          <a:bodyPr>
            <a:normAutofit fontScale="85000" lnSpcReduction="10000"/>
          </a:bodyPr>
          <a:lstStyle/>
          <a:p>
            <a:r>
              <a:rPr lang="en-GB" altLang="en-US" dirty="0"/>
              <a:t>Nose breathing – small, slow, regular breaths in and out through nose </a:t>
            </a:r>
            <a:r>
              <a:rPr lang="en-GB" altLang="en-US" b="1" u="sng" dirty="0"/>
              <a:t>on gradually increasing exertion</a:t>
            </a:r>
          </a:p>
          <a:p>
            <a:r>
              <a:rPr lang="en-GB" altLang="en-US" b="1" u="sng" dirty="0"/>
              <a:t>Ensure nose breathing with a normal pattern before starts to sing and in between songs/when not singing</a:t>
            </a:r>
          </a:p>
          <a:p>
            <a:r>
              <a:rPr lang="en-GB" altLang="en-US" dirty="0"/>
              <a:t>Avoid caffeine, alcohol, other stimulants on performance days</a:t>
            </a:r>
          </a:p>
          <a:p>
            <a:pPr marL="0" indent="0">
              <a:buNone/>
            </a:pPr>
            <a:endParaRPr lang="en-GB" altLang="en-US" dirty="0"/>
          </a:p>
          <a:p>
            <a:pPr marL="0" indent="0">
              <a:buNone/>
            </a:pPr>
            <a:r>
              <a:rPr lang="en-GB" altLang="en-US" dirty="0"/>
              <a:t>6 weeks later, breathing completely back to normal, singing back to normal, started running</a:t>
            </a:r>
          </a:p>
          <a:p>
            <a:r>
              <a:rPr lang="en-GB" altLang="en-US" dirty="0"/>
              <a:t>Advised to be vigilant for recurrence in the future</a:t>
            </a:r>
          </a:p>
          <a:p>
            <a:endParaRPr lang="en-GB" altLang="en-US" dirty="0"/>
          </a:p>
          <a:p>
            <a:endParaRPr lang="en-GB" altLang="en-US" dirty="0">
              <a:solidFill>
                <a:srgbClr val="FFFF00"/>
              </a:solidFill>
            </a:endParaRPr>
          </a:p>
          <a:p>
            <a:endParaRPr lang="en-GB" dirty="0"/>
          </a:p>
        </p:txBody>
      </p:sp>
    </p:spTree>
    <p:extLst>
      <p:ext uri="{BB962C8B-B14F-4D97-AF65-F5344CB8AC3E}">
        <p14:creationId xmlns:p14="http://schemas.microsoft.com/office/powerpoint/2010/main" val="3480126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AC4DB-D3AD-49EA-BEDC-B1FBDEC60B7E}"/>
              </a:ext>
            </a:extLst>
          </p:cNvPr>
          <p:cNvSpPr>
            <a:spLocks noGrp="1"/>
          </p:cNvSpPr>
          <p:nvPr>
            <p:ph type="title"/>
          </p:nvPr>
        </p:nvSpPr>
        <p:spPr/>
        <p:txBody>
          <a:bodyPr/>
          <a:lstStyle/>
          <a:p>
            <a:r>
              <a:rPr lang="en-GB" dirty="0"/>
              <a:t>Breathing and singing</a:t>
            </a:r>
          </a:p>
        </p:txBody>
      </p:sp>
      <p:sp>
        <p:nvSpPr>
          <p:cNvPr id="3" name="Content Placeholder 2">
            <a:extLst>
              <a:ext uri="{FF2B5EF4-FFF2-40B4-BE49-F238E27FC236}">
                <a16:creationId xmlns:a16="http://schemas.microsoft.com/office/drawing/2014/main" id="{C6541C66-9EBC-4AF2-B57A-B4A9781C6B69}"/>
              </a:ext>
            </a:extLst>
          </p:cNvPr>
          <p:cNvSpPr>
            <a:spLocks noGrp="1"/>
          </p:cNvSpPr>
          <p:nvPr>
            <p:ph idx="1"/>
          </p:nvPr>
        </p:nvSpPr>
        <p:spPr/>
        <p:txBody>
          <a:bodyPr>
            <a:normAutofit fontScale="85000" lnSpcReduction="10000"/>
          </a:bodyPr>
          <a:lstStyle/>
          <a:p>
            <a:r>
              <a:rPr lang="en-GB" dirty="0"/>
              <a:t>“Breathing is the single most important element in singing. In order to control your voice, you have to put exactly the amount of breath you need for the sound you want”</a:t>
            </a:r>
          </a:p>
          <a:p>
            <a:r>
              <a:rPr lang="en-GB" dirty="0"/>
              <a:t>“Singing on the breath is only possible when one has acquired (1) accurate attack, (2) diaphragmatic breath control, (3) looseness of throat”</a:t>
            </a:r>
          </a:p>
          <a:p>
            <a:r>
              <a:rPr lang="en-GB" dirty="0"/>
              <a:t>“As long as…[singers] breathe in well – opening the back and lower ribs-, …[they] can breath in the same way as they would do in every day life. There is no need to take in extra or large amounts of air”</a:t>
            </a:r>
          </a:p>
        </p:txBody>
      </p:sp>
    </p:spTree>
    <p:extLst>
      <p:ext uri="{BB962C8B-B14F-4D97-AF65-F5344CB8AC3E}">
        <p14:creationId xmlns:p14="http://schemas.microsoft.com/office/powerpoint/2010/main" val="3579454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43FD9-E424-486C-8140-4D7BD5850910}"/>
              </a:ext>
            </a:extLst>
          </p:cNvPr>
          <p:cNvSpPr>
            <a:spLocks noGrp="1"/>
          </p:cNvSpPr>
          <p:nvPr>
            <p:ph type="title"/>
          </p:nvPr>
        </p:nvSpPr>
        <p:spPr/>
        <p:txBody>
          <a:bodyPr>
            <a:normAutofit fontScale="90000"/>
          </a:bodyPr>
          <a:lstStyle/>
          <a:p>
            <a:r>
              <a:rPr lang="en-GB" dirty="0"/>
              <a:t>Tips to ensure that your breathing is normal as a singer</a:t>
            </a:r>
          </a:p>
        </p:txBody>
      </p:sp>
      <p:sp>
        <p:nvSpPr>
          <p:cNvPr id="3" name="Content Placeholder 2">
            <a:extLst>
              <a:ext uri="{FF2B5EF4-FFF2-40B4-BE49-F238E27FC236}">
                <a16:creationId xmlns:a16="http://schemas.microsoft.com/office/drawing/2014/main" id="{02E5F77B-6A63-43FF-B784-937232B931C3}"/>
              </a:ext>
            </a:extLst>
          </p:cNvPr>
          <p:cNvSpPr>
            <a:spLocks noGrp="1"/>
          </p:cNvSpPr>
          <p:nvPr>
            <p:ph idx="1"/>
          </p:nvPr>
        </p:nvSpPr>
        <p:spPr>
          <a:xfrm>
            <a:off x="457200" y="1600200"/>
            <a:ext cx="8229600" cy="4983162"/>
          </a:xfrm>
        </p:spPr>
        <p:txBody>
          <a:bodyPr>
            <a:normAutofit fontScale="40000" lnSpcReduction="20000"/>
          </a:bodyPr>
          <a:lstStyle/>
          <a:p>
            <a:r>
              <a:rPr lang="en-GB" sz="5000" dirty="0"/>
              <a:t>Check that you can breathe comfortably through your nose at rest in every day life </a:t>
            </a:r>
          </a:p>
          <a:p>
            <a:r>
              <a:rPr lang="en-GB" sz="5000" dirty="0"/>
              <a:t>Check that you can breathe comfortably through your nose during low-moderate intensity exercise</a:t>
            </a:r>
          </a:p>
          <a:p>
            <a:r>
              <a:rPr lang="en-GB" sz="5000" dirty="0"/>
              <a:t>Make sure that you are nose breathing between songs/when not singing</a:t>
            </a:r>
          </a:p>
          <a:p>
            <a:r>
              <a:rPr lang="en-GB" sz="5000" dirty="0"/>
              <a:t>Avoid stimulants such as caffeine, alcohol etc on performance days</a:t>
            </a:r>
          </a:p>
          <a:p>
            <a:r>
              <a:rPr lang="en-GB" sz="5000" dirty="0"/>
              <a:t>Ensure that any pain is well controlled on performance days</a:t>
            </a:r>
          </a:p>
          <a:p>
            <a:r>
              <a:rPr lang="en-GB" altLang="en-US" sz="5000" dirty="0"/>
              <a:t>Find a way to control nerves/excitement (relaxation, distraction etc)</a:t>
            </a:r>
          </a:p>
          <a:p>
            <a:r>
              <a:rPr lang="en-GB" altLang="en-US" sz="5000" dirty="0"/>
              <a:t>Ensure that you are not regularly throat clearing/coughing, especially when nervous/excited</a:t>
            </a:r>
          </a:p>
          <a:p>
            <a:r>
              <a:rPr lang="en-GB" altLang="en-US" sz="5000" dirty="0"/>
              <a:t>Ensure good posture when singing</a:t>
            </a:r>
          </a:p>
          <a:p>
            <a:r>
              <a:rPr lang="en-GB" altLang="en-US" sz="5000" dirty="0"/>
              <a:t>Take extra care to monitor your breathing if you are stressed/anxious/depressed</a:t>
            </a:r>
          </a:p>
          <a:p>
            <a:r>
              <a:rPr lang="en-GB" altLang="en-US" sz="5000" dirty="0"/>
              <a:t>Ensure that you are not over breathing/breathing more than needed when singing</a:t>
            </a:r>
          </a:p>
          <a:p>
            <a:r>
              <a:rPr lang="en-GB" altLang="en-US" sz="5000" dirty="0"/>
              <a:t>Consider how you warm up for singing……….</a:t>
            </a:r>
          </a:p>
          <a:p>
            <a:endParaRPr lang="en-GB" dirty="0"/>
          </a:p>
          <a:p>
            <a:endParaRPr lang="en-GB" dirty="0"/>
          </a:p>
        </p:txBody>
      </p:sp>
    </p:spTree>
    <p:extLst>
      <p:ext uri="{BB962C8B-B14F-4D97-AF65-F5344CB8AC3E}">
        <p14:creationId xmlns:p14="http://schemas.microsoft.com/office/powerpoint/2010/main" val="1031643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 Questions?</a:t>
            </a:r>
          </a:p>
        </p:txBody>
      </p:sp>
      <p:pic>
        <p:nvPicPr>
          <p:cNvPr id="8" name="Picture 1"/>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48062" y="2743994"/>
            <a:ext cx="2047875"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362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Study</a:t>
            </a:r>
          </a:p>
        </p:txBody>
      </p:sp>
      <p:sp>
        <p:nvSpPr>
          <p:cNvPr id="3" name="Content Placeholder 2"/>
          <p:cNvSpPr>
            <a:spLocks noGrp="1"/>
          </p:cNvSpPr>
          <p:nvPr>
            <p:ph idx="1"/>
          </p:nvPr>
        </p:nvSpPr>
        <p:spPr/>
        <p:txBody>
          <a:bodyPr>
            <a:normAutofit/>
          </a:bodyPr>
          <a:lstStyle/>
          <a:p>
            <a:r>
              <a:rPr lang="en-GB" dirty="0"/>
              <a:t>42 year old woman</a:t>
            </a:r>
          </a:p>
          <a:p>
            <a:r>
              <a:rPr lang="en-GB" dirty="0"/>
              <a:t>Referred for respiratory physiotherapy assessment with increasing shortness of breath</a:t>
            </a:r>
          </a:p>
          <a:p>
            <a:r>
              <a:rPr lang="en-GB" dirty="0"/>
              <a:t>Sings in a band, increasingly struggling with singing due to shortness of breath and weak voice</a:t>
            </a:r>
          </a:p>
          <a:p>
            <a:r>
              <a:rPr lang="en-GB" dirty="0"/>
              <a:t>All heart and lung tests normal</a:t>
            </a:r>
          </a:p>
        </p:txBody>
      </p:sp>
    </p:spTree>
    <p:extLst>
      <p:ext uri="{BB962C8B-B14F-4D97-AF65-F5344CB8AC3E}">
        <p14:creationId xmlns:p14="http://schemas.microsoft.com/office/powerpoint/2010/main" val="576977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Study</a:t>
            </a:r>
          </a:p>
        </p:txBody>
      </p:sp>
      <p:sp>
        <p:nvSpPr>
          <p:cNvPr id="3" name="Content Placeholder 2"/>
          <p:cNvSpPr>
            <a:spLocks noGrp="1"/>
          </p:cNvSpPr>
          <p:nvPr>
            <p:ph idx="1"/>
          </p:nvPr>
        </p:nvSpPr>
        <p:spPr/>
        <p:txBody>
          <a:bodyPr>
            <a:normAutofit fontScale="92500"/>
          </a:bodyPr>
          <a:lstStyle/>
          <a:p>
            <a:pPr marL="0" indent="0">
              <a:buNone/>
            </a:pPr>
            <a:r>
              <a:rPr lang="en-GB" sz="2200" dirty="0"/>
              <a:t>On assessment</a:t>
            </a:r>
          </a:p>
          <a:p>
            <a:r>
              <a:rPr lang="en-GB" sz="2200" dirty="0"/>
              <a:t>Shortness of breath (SOB) on exertion main problem</a:t>
            </a:r>
          </a:p>
          <a:p>
            <a:r>
              <a:rPr lang="en-GB" sz="2200" dirty="0"/>
              <a:t>Unable to build her fitness even with regular exercise </a:t>
            </a:r>
          </a:p>
          <a:p>
            <a:r>
              <a:rPr lang="en-GB" sz="2200" dirty="0"/>
              <a:t>Struggling to complete longer lines when singing</a:t>
            </a:r>
          </a:p>
          <a:p>
            <a:r>
              <a:rPr lang="en-GB" sz="2200" dirty="0"/>
              <a:t>Struggling to project voice when singing</a:t>
            </a:r>
          </a:p>
          <a:p>
            <a:r>
              <a:rPr lang="en-GB" sz="2200" dirty="0"/>
              <a:t>Sore throat after singing</a:t>
            </a:r>
          </a:p>
          <a:p>
            <a:r>
              <a:rPr lang="en-GB" sz="2200" dirty="0"/>
              <a:t>All problems with singing worse with gigs</a:t>
            </a:r>
          </a:p>
          <a:p>
            <a:r>
              <a:rPr lang="en-GB" sz="2200" dirty="0"/>
              <a:t>Throat clearing all day on and off, dry irritable cough after a lot of singing</a:t>
            </a:r>
          </a:p>
          <a:p>
            <a:pPr marL="342900" lvl="1" indent="-342900">
              <a:buFont typeface="Arial" pitchFamily="34" charset="0"/>
              <a:buChar char="•"/>
            </a:pPr>
            <a:r>
              <a:rPr lang="en-GB" altLang="en-US" sz="2200" dirty="0">
                <a:cs typeface="Arial" pitchFamily="34" charset="0"/>
              </a:rPr>
              <a:t>Chest pain, dizzy, light headed, headaches, palpitations, blurred vision, abdominal bloating, numbness in lips and both hands,  thoracic spine, chest and lumbar spine pain, stressed, low in mood, tearful</a:t>
            </a:r>
          </a:p>
          <a:p>
            <a:endParaRPr lang="en-GB" dirty="0"/>
          </a:p>
          <a:p>
            <a:endParaRPr lang="en-GB" dirty="0"/>
          </a:p>
          <a:p>
            <a:endParaRPr lang="en-GB" dirty="0"/>
          </a:p>
        </p:txBody>
      </p:sp>
    </p:spTree>
    <p:extLst>
      <p:ext uri="{BB962C8B-B14F-4D97-AF65-F5344CB8AC3E}">
        <p14:creationId xmlns:p14="http://schemas.microsoft.com/office/powerpoint/2010/main" val="573462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620713"/>
            <a:ext cx="8229600" cy="5505450"/>
          </a:xfrm>
        </p:spPr>
        <p:txBody>
          <a:bodyPr/>
          <a:lstStyle/>
          <a:p>
            <a:pPr>
              <a:buFontTx/>
              <a:buNone/>
            </a:pPr>
            <a:r>
              <a:rPr lang="en-GB" altLang="en-US"/>
              <a:t> </a:t>
            </a:r>
            <a:r>
              <a:rPr lang="en-GB" altLang="en-US" sz="8000">
                <a:solidFill>
                  <a:srgbClr val="FF3300"/>
                </a:solidFill>
              </a:rPr>
              <a:t>NORMAL</a:t>
            </a:r>
          </a:p>
          <a:p>
            <a:pPr>
              <a:buFontTx/>
              <a:buNone/>
            </a:pPr>
            <a:r>
              <a:rPr lang="en-GB" altLang="en-US" sz="8000">
                <a:solidFill>
                  <a:srgbClr val="FF3300"/>
                </a:solidFill>
              </a:rPr>
              <a:t>BREATHING</a:t>
            </a:r>
          </a:p>
        </p:txBody>
      </p:sp>
      <p:pic>
        <p:nvPicPr>
          <p:cNvPr id="11267" name="Picture 5" descr="breathing_mech[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3716338"/>
            <a:ext cx="3314700"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9621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GB" altLang="en-US" dirty="0"/>
              <a:t>Normal breathing at rest</a:t>
            </a:r>
          </a:p>
        </p:txBody>
      </p:sp>
      <p:sp>
        <p:nvSpPr>
          <p:cNvPr id="14339" name="Rectangle 3"/>
          <p:cNvSpPr>
            <a:spLocks noGrp="1" noChangeArrowheads="1"/>
          </p:cNvSpPr>
          <p:nvPr>
            <p:ph type="body" idx="4294967295"/>
          </p:nvPr>
        </p:nvSpPr>
        <p:spPr/>
        <p:txBody>
          <a:bodyPr>
            <a:normAutofit fontScale="92500" lnSpcReduction="20000"/>
          </a:bodyPr>
          <a:lstStyle/>
          <a:p>
            <a:pPr eaLnBrk="1" hangingPunct="1">
              <a:lnSpc>
                <a:spcPct val="90000"/>
              </a:lnSpc>
            </a:pPr>
            <a:r>
              <a:rPr lang="en-GB" altLang="en-US" sz="2800" dirty="0"/>
              <a:t>10-14 breaths/minute in </a:t>
            </a:r>
            <a:r>
              <a:rPr lang="en-GB" altLang="en-US" sz="2800" u="sng" dirty="0"/>
              <a:t>and</a:t>
            </a:r>
            <a:r>
              <a:rPr lang="en-GB" altLang="en-US" sz="2800" dirty="0"/>
              <a:t> out through the nose </a:t>
            </a:r>
          </a:p>
          <a:p>
            <a:pPr eaLnBrk="1" hangingPunct="1">
              <a:lnSpc>
                <a:spcPct val="90000"/>
              </a:lnSpc>
            </a:pPr>
            <a:r>
              <a:rPr lang="en-GB" altLang="en-US" sz="2800" dirty="0"/>
              <a:t>Nose provides 2/3 airflow resistance and controls airflow velocity</a:t>
            </a:r>
          </a:p>
          <a:p>
            <a:pPr eaLnBrk="1" hangingPunct="1">
              <a:lnSpc>
                <a:spcPct val="90000"/>
              </a:lnSpc>
            </a:pPr>
            <a:r>
              <a:rPr lang="en-GB" altLang="en-US" sz="2800" dirty="0"/>
              <a:t>Inhalation – 80-90% diaphragm, minimal upper chest wall movement</a:t>
            </a:r>
          </a:p>
          <a:p>
            <a:pPr eaLnBrk="1" hangingPunct="1">
              <a:lnSpc>
                <a:spcPct val="90000"/>
              </a:lnSpc>
            </a:pPr>
            <a:r>
              <a:rPr lang="en-GB" altLang="en-US" sz="2800" dirty="0"/>
              <a:t>Exhalation – passive </a:t>
            </a:r>
          </a:p>
          <a:p>
            <a:pPr eaLnBrk="1" hangingPunct="1">
              <a:lnSpc>
                <a:spcPct val="90000"/>
              </a:lnSpc>
            </a:pPr>
            <a:r>
              <a:rPr lang="en-GB" altLang="en-US" sz="2800" dirty="0"/>
              <a:t>Upper chest wall relaxed with minimal movement</a:t>
            </a:r>
          </a:p>
          <a:p>
            <a:pPr eaLnBrk="1" hangingPunct="1">
              <a:lnSpc>
                <a:spcPct val="90000"/>
              </a:lnSpc>
            </a:pPr>
            <a:r>
              <a:rPr lang="en-GB" altLang="en-US" sz="2800" dirty="0">
                <a:solidFill>
                  <a:srgbClr val="FF3300"/>
                </a:solidFill>
              </a:rPr>
              <a:t>Slow, regular, </a:t>
            </a:r>
            <a:r>
              <a:rPr lang="en-GB" altLang="en-US" sz="2800" u="sng" dirty="0">
                <a:solidFill>
                  <a:srgbClr val="FF3300"/>
                </a:solidFill>
              </a:rPr>
              <a:t>nasal</a:t>
            </a:r>
            <a:r>
              <a:rPr lang="en-GB" altLang="en-US" sz="2800" dirty="0">
                <a:solidFill>
                  <a:srgbClr val="FF3300"/>
                </a:solidFill>
              </a:rPr>
              <a:t>, </a:t>
            </a:r>
            <a:r>
              <a:rPr lang="en-GB" altLang="en-US" sz="2800" u="sng" dirty="0">
                <a:solidFill>
                  <a:srgbClr val="FF3300"/>
                </a:solidFill>
              </a:rPr>
              <a:t>diaphragmatic</a:t>
            </a:r>
            <a:r>
              <a:rPr lang="en-GB" altLang="en-US" sz="2800" dirty="0">
                <a:solidFill>
                  <a:srgbClr val="FF3300"/>
                </a:solidFill>
              </a:rPr>
              <a:t>, invisible, inaudible, unconscious</a:t>
            </a:r>
          </a:p>
          <a:p>
            <a:pPr eaLnBrk="1" hangingPunct="1">
              <a:lnSpc>
                <a:spcPct val="90000"/>
              </a:lnSpc>
            </a:pPr>
            <a:r>
              <a:rPr lang="en-GB" altLang="en-US" dirty="0">
                <a:solidFill>
                  <a:srgbClr val="FFFF00"/>
                </a:solidFill>
              </a:rPr>
              <a:t>Important to consider what is a normal breathing pattern for any given person with chronic respiratory or cardiac disease</a:t>
            </a:r>
          </a:p>
        </p:txBody>
      </p:sp>
    </p:spTree>
    <p:extLst>
      <p:ext uri="{BB962C8B-B14F-4D97-AF65-F5344CB8AC3E}">
        <p14:creationId xmlns:p14="http://schemas.microsoft.com/office/powerpoint/2010/main" val="4123035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GB" altLang="en-US"/>
              <a:t>Control of normal breathing</a:t>
            </a:r>
          </a:p>
        </p:txBody>
      </p:sp>
      <p:sp>
        <p:nvSpPr>
          <p:cNvPr id="12291" name="Rectangle 5"/>
          <p:cNvSpPr>
            <a:spLocks noGrp="1" noChangeArrowheads="1"/>
          </p:cNvSpPr>
          <p:nvPr>
            <p:ph type="body" sz="half" idx="4294967295"/>
          </p:nvPr>
        </p:nvSpPr>
        <p:spPr>
          <a:xfrm>
            <a:off x="457200" y="1600200"/>
            <a:ext cx="4038600" cy="4525963"/>
          </a:xfrm>
        </p:spPr>
        <p:txBody>
          <a:bodyPr/>
          <a:lstStyle/>
          <a:p>
            <a:pPr eaLnBrk="1" hangingPunct="1"/>
            <a:endParaRPr lang="en-US" altLang="en-US" sz="2800"/>
          </a:p>
        </p:txBody>
      </p:sp>
      <p:sp>
        <p:nvSpPr>
          <p:cNvPr id="12292" name="Rectangle 6"/>
          <p:cNvSpPr>
            <a:spLocks noGrp="1" noChangeArrowheads="1"/>
          </p:cNvSpPr>
          <p:nvPr>
            <p:ph type="body" sz="half" idx="4294967295"/>
          </p:nvPr>
        </p:nvSpPr>
        <p:spPr>
          <a:xfrm>
            <a:off x="4787900" y="1628775"/>
            <a:ext cx="4038600" cy="4525963"/>
          </a:xfrm>
        </p:spPr>
        <p:txBody>
          <a:bodyPr>
            <a:normAutofit lnSpcReduction="10000"/>
          </a:bodyPr>
          <a:lstStyle/>
          <a:p>
            <a:pPr eaLnBrk="1" hangingPunct="1"/>
            <a:r>
              <a:rPr lang="en-GB" altLang="en-US" sz="2800" dirty="0"/>
              <a:t>The respiratory centre in the brain maintains normal oxygen and carbon dioxide levels</a:t>
            </a:r>
          </a:p>
          <a:p>
            <a:pPr eaLnBrk="1" hangingPunct="1"/>
            <a:r>
              <a:rPr lang="en-GB" altLang="en-US" sz="2800" dirty="0"/>
              <a:t>It monitors pH levels and keeps it within normal limits</a:t>
            </a:r>
          </a:p>
          <a:p>
            <a:pPr eaLnBrk="1" hangingPunct="1"/>
            <a:r>
              <a:rPr lang="en-GB" altLang="en-US" sz="2800" dirty="0"/>
              <a:t>Carbon dioxide levels main driver for breathing</a:t>
            </a:r>
          </a:p>
        </p:txBody>
      </p:sp>
      <p:pic>
        <p:nvPicPr>
          <p:cNvPr id="12293" name="Picture 4" descr="neural_control_of_breath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484313"/>
            <a:ext cx="4168775"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6702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 name="Rectangle 2"/>
          <p:cNvSpPr>
            <a:spLocks noGrp="1" noChangeArrowheads="1"/>
          </p:cNvSpPr>
          <p:nvPr>
            <p:ph type="title" idx="4294967295"/>
          </p:nvPr>
        </p:nvSpPr>
        <p:spPr>
          <a:xfrm>
            <a:off x="936625" y="271463"/>
            <a:ext cx="7202488" cy="1131887"/>
          </a:xfrm>
        </p:spPr>
        <p:txBody>
          <a:bodyPr lIns="0" rIns="0" bIns="0" anchor="b">
            <a:normAutofit fontScale="90000"/>
          </a:bodyPr>
          <a:lstStyle/>
          <a:p>
            <a:pPr eaLnBrk="1" hangingPunct="1"/>
            <a:r>
              <a:rPr lang="en-GB" altLang="en-US" b="1"/>
              <a:t>Factors affecting </a:t>
            </a:r>
            <a:br>
              <a:rPr lang="en-GB" altLang="en-US" b="1"/>
            </a:br>
            <a:r>
              <a:rPr lang="en-GB" altLang="en-US" b="1"/>
              <a:t>normal breathing</a:t>
            </a:r>
          </a:p>
        </p:txBody>
      </p:sp>
      <p:graphicFrame>
        <p:nvGraphicFramePr>
          <p:cNvPr id="2" name="Diagram 1"/>
          <p:cNvGraphicFramePr/>
          <p:nvPr>
            <p:extLst>
              <p:ext uri="{D42A27DB-BD31-4B8C-83A1-F6EECF244321}">
                <p14:modId xmlns:p14="http://schemas.microsoft.com/office/powerpoint/2010/main" val="1027108155"/>
              </p:ext>
            </p:extLst>
          </p:nvPr>
        </p:nvGraphicFramePr>
        <p:xfrm>
          <a:off x="539750" y="1916113"/>
          <a:ext cx="7918450" cy="437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5949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7200" y="692150"/>
            <a:ext cx="8229600" cy="5434013"/>
          </a:xfrm>
        </p:spPr>
        <p:txBody>
          <a:bodyPr/>
          <a:lstStyle/>
          <a:p>
            <a:pPr>
              <a:buFontTx/>
              <a:buNone/>
            </a:pPr>
            <a:r>
              <a:rPr lang="en-GB" altLang="en-US" sz="8000">
                <a:solidFill>
                  <a:srgbClr val="FF3300"/>
                </a:solidFill>
              </a:rPr>
              <a:t>ABNORMAL</a:t>
            </a:r>
          </a:p>
          <a:p>
            <a:pPr>
              <a:buFontTx/>
              <a:buNone/>
            </a:pPr>
            <a:r>
              <a:rPr lang="en-GB" altLang="en-US" sz="8000">
                <a:solidFill>
                  <a:srgbClr val="FF3300"/>
                </a:solidFill>
              </a:rPr>
              <a:t>BREATHING</a:t>
            </a:r>
          </a:p>
        </p:txBody>
      </p:sp>
      <p:pic>
        <p:nvPicPr>
          <p:cNvPr id="18435" name="Picture 5" descr="hyperventilatio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3140968"/>
            <a:ext cx="3578225" cy="357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a:xfrm>
            <a:off x="5436096" y="3168352"/>
            <a:ext cx="3707904" cy="3717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5436096" y="3140968"/>
            <a:ext cx="3578225" cy="357822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5197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1951</Words>
  <Application>Microsoft Office PowerPoint</Application>
  <PresentationFormat>On-screen Show (4:3)</PresentationFormat>
  <Paragraphs>287</Paragraphs>
  <Slides>28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Tahoma</vt:lpstr>
      <vt:lpstr>Times New Roman</vt:lpstr>
      <vt:lpstr>Wingdings</vt:lpstr>
      <vt:lpstr>Office Theme</vt:lpstr>
      <vt:lpstr>Disordered Breathing</vt:lpstr>
      <vt:lpstr>Aims</vt:lpstr>
      <vt:lpstr>Case Study</vt:lpstr>
      <vt:lpstr>Case Study</vt:lpstr>
      <vt:lpstr>PowerPoint Presentation</vt:lpstr>
      <vt:lpstr>Normal breathing at rest</vt:lpstr>
      <vt:lpstr>Control of normal breathing</vt:lpstr>
      <vt:lpstr>Factors affecting  normal breathing</vt:lpstr>
      <vt:lpstr>PowerPoint Presentation</vt:lpstr>
      <vt:lpstr>Terminology</vt:lpstr>
      <vt:lpstr>Disordered breathing</vt:lpstr>
      <vt:lpstr>Sympathetic NS symptoms</vt:lpstr>
      <vt:lpstr>Disordered breathing</vt:lpstr>
      <vt:lpstr>Cough Cycle</vt:lpstr>
      <vt:lpstr>PowerPoint Presentation</vt:lpstr>
      <vt:lpstr>Prevalence of disordered breathing</vt:lpstr>
      <vt:lpstr> You may have an abnormal breathing  pattern if…</vt:lpstr>
      <vt:lpstr>Signs and symptoms</vt:lpstr>
      <vt:lpstr>Disordered breathing</vt:lpstr>
      <vt:lpstr>Case Study</vt:lpstr>
      <vt:lpstr>Case Study</vt:lpstr>
      <vt:lpstr>Case Study - Treatment</vt:lpstr>
      <vt:lpstr>Case Study - Treatment</vt:lpstr>
      <vt:lpstr>Progression</vt:lpstr>
      <vt:lpstr>Progression</vt:lpstr>
      <vt:lpstr>Breathing and singing</vt:lpstr>
      <vt:lpstr>Tips to ensure that your breathing is normal as a singer</vt:lpstr>
      <vt:lpstr>Any Questions?</vt:lpstr>
    </vt:vector>
  </TitlesOfParts>
  <Company>UHL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Dysfunctional Breathing</dc:title>
  <dc:creator>Mills Nicola - Physiotherapist</dc:creator>
  <cp:lastModifiedBy>Nicola Mills</cp:lastModifiedBy>
  <cp:revision>51</cp:revision>
  <cp:lastPrinted>2018-06-06T10:52:42Z</cp:lastPrinted>
  <dcterms:created xsi:type="dcterms:W3CDTF">2017-10-04T12:57:47Z</dcterms:created>
  <dcterms:modified xsi:type="dcterms:W3CDTF">2020-10-14T20:49:34Z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035fe9d1-452a-4d07-adfd-780b5e2d4abe</vt:lpwstr>
  </property>
</Properties>
</file>